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80" r:id="rId2"/>
    <p:sldId id="386" r:id="rId3"/>
    <p:sldId id="394" r:id="rId4"/>
    <p:sldId id="389" r:id="rId5"/>
    <p:sldId id="396" r:id="rId6"/>
    <p:sldId id="397" r:id="rId7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F78C1E"/>
    <a:srgbClr val="CC00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86" autoAdjust="0"/>
  </p:normalViewPr>
  <p:slideViewPr>
    <p:cSldViewPr snapToObjects="1">
      <p:cViewPr varScale="1">
        <p:scale>
          <a:sx n="79" d="100"/>
          <a:sy n="79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552926-BF9D-4DD3-B580-61DCBC3287B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nl-NL"/>
        </a:p>
      </dgm:t>
    </dgm:pt>
    <dgm:pt modelId="{2B75C46B-1625-4D6D-AE3F-21D8F4B5398D}">
      <dgm:prSet phldrT="[Text]" custT="1"/>
      <dgm:spPr/>
      <dgm:t>
        <a:bodyPr/>
        <a:lstStyle/>
        <a:p>
          <a:pPr algn="ctr"/>
          <a:r>
            <a:rPr lang="nl-NL" sz="1600"/>
            <a:t>Van school </a:t>
          </a:r>
          <a:r>
            <a:rPr lang="en-US" sz="1600" dirty="0" smtClean="0">
              <a:sym typeface="Wingdings" panose="05000000000000000000" pitchFamily="2" charset="2"/>
            </a:rPr>
            <a:t></a:t>
          </a:r>
        </a:p>
        <a:p>
          <a:pPr algn="ctr"/>
          <a:r>
            <a:rPr lang="en-US" sz="1600" dirty="0" smtClean="0">
              <a:sym typeface="Wingdings" panose="05000000000000000000" pitchFamily="2" charset="2"/>
            </a:rPr>
            <a:t>Naar k</a:t>
          </a:r>
          <a:r>
            <a:rPr lang="nl-NL" sz="1600"/>
            <a:t>enniscentrum AFL</a:t>
          </a:r>
        </a:p>
      </dgm:t>
    </dgm:pt>
    <dgm:pt modelId="{AD7B7F47-BF7F-466E-A6F5-28939FE4C23C}" type="parTrans" cxnId="{97405FA7-EBD6-41A5-924A-F187BB277CE7}">
      <dgm:prSet/>
      <dgm:spPr/>
      <dgm:t>
        <a:bodyPr/>
        <a:lstStyle/>
        <a:p>
          <a:pPr algn="ctr"/>
          <a:endParaRPr lang="nl-NL"/>
        </a:p>
      </dgm:t>
    </dgm:pt>
    <dgm:pt modelId="{0164CD8A-E953-4417-B366-D91F7AB6E5CC}" type="sibTrans" cxnId="{97405FA7-EBD6-41A5-924A-F187BB277CE7}">
      <dgm:prSet/>
      <dgm:spPr/>
      <dgm:t>
        <a:bodyPr/>
        <a:lstStyle/>
        <a:p>
          <a:pPr algn="ctr"/>
          <a:endParaRPr lang="nl-NL"/>
        </a:p>
      </dgm:t>
    </dgm:pt>
    <dgm:pt modelId="{4E58792B-0E27-4C0F-ACFB-61919FEFC15E}">
      <dgm:prSet phldrT="[Text]" custT="1"/>
      <dgm:spPr/>
      <dgm:t>
        <a:bodyPr/>
        <a:lstStyle/>
        <a:p>
          <a:pPr algn="ctr"/>
          <a:r>
            <a:rPr lang="en-US" sz="1600" dirty="0" smtClean="0"/>
            <a:t>Van </a:t>
          </a:r>
          <a:r>
            <a:rPr lang="en-US" sz="1600" dirty="0" err="1" smtClean="0"/>
            <a:t>werken</a:t>
          </a:r>
          <a:r>
            <a:rPr lang="en-US" sz="1600" dirty="0" smtClean="0"/>
            <a:t> </a:t>
          </a:r>
          <a:r>
            <a:rPr lang="en-US" sz="1600" dirty="0" err="1" smtClean="0"/>
            <a:t>binnen</a:t>
          </a:r>
          <a:r>
            <a:rPr lang="en-US" sz="1600" dirty="0" smtClean="0"/>
            <a:t> teams in </a:t>
          </a:r>
          <a:r>
            <a:rPr lang="en-US" sz="1600" dirty="0" err="1" smtClean="0"/>
            <a:t>opleidingen</a:t>
          </a:r>
          <a:r>
            <a:rPr lang="en-US" sz="1600" dirty="0" smtClean="0"/>
            <a:t> </a:t>
          </a:r>
          <a:r>
            <a:rPr lang="en-US" sz="1600" dirty="0" smtClean="0">
              <a:sym typeface="Wingdings" panose="05000000000000000000" pitchFamily="2" charset="2"/>
            </a:rPr>
            <a:t></a:t>
          </a:r>
        </a:p>
        <a:p>
          <a:pPr algn="ctr"/>
          <a:r>
            <a:rPr lang="en-US" sz="1600" dirty="0" smtClean="0">
              <a:sym typeface="Wingdings" panose="05000000000000000000" pitchFamily="2" charset="2"/>
            </a:rPr>
            <a:t>Naar s</a:t>
          </a:r>
          <a:r>
            <a:rPr lang="en-US" sz="1600" dirty="0" err="1" smtClean="0">
              <a:sym typeface="Wingdings" panose="05000000000000000000" pitchFamily="2" charset="2"/>
            </a:rPr>
            <a:t>amenwerken</a:t>
          </a:r>
          <a:r>
            <a:rPr lang="en-US" sz="1600" dirty="0" smtClean="0">
              <a:sym typeface="Wingdings" panose="05000000000000000000" pitchFamily="2" charset="2"/>
            </a:rPr>
            <a:t> </a:t>
          </a:r>
          <a:r>
            <a:rPr lang="en-US" sz="1600" dirty="0" err="1" smtClean="0">
              <a:sym typeface="Wingdings" panose="05000000000000000000" pitchFamily="2" charset="2"/>
            </a:rPr>
            <a:t>binnen</a:t>
          </a:r>
          <a:r>
            <a:rPr lang="en-US" sz="1600" dirty="0" smtClean="0">
              <a:sym typeface="Wingdings" panose="05000000000000000000" pitchFamily="2" charset="2"/>
            </a:rPr>
            <a:t> en </a:t>
          </a:r>
          <a:r>
            <a:rPr lang="en-US" sz="1600" dirty="0" err="1" smtClean="0">
              <a:sym typeface="Wingdings" panose="05000000000000000000" pitchFamily="2" charset="2"/>
            </a:rPr>
            <a:t>tussen</a:t>
          </a:r>
          <a:r>
            <a:rPr lang="en-US" sz="1600" dirty="0" smtClean="0">
              <a:sym typeface="Wingdings" panose="05000000000000000000" pitchFamily="2" charset="2"/>
            </a:rPr>
            <a:t> </a:t>
          </a:r>
          <a:r>
            <a:rPr lang="en-US" sz="1600" dirty="0" err="1" smtClean="0">
              <a:sym typeface="Wingdings" panose="05000000000000000000" pitchFamily="2" charset="2"/>
            </a:rPr>
            <a:t>domeinen</a:t>
          </a:r>
          <a:r>
            <a:rPr lang="en-US" sz="1600" dirty="0" smtClean="0">
              <a:sym typeface="Wingdings" panose="05000000000000000000" pitchFamily="2" charset="2"/>
            </a:rPr>
            <a:t> en met de 5 O’s</a:t>
          </a:r>
          <a:endParaRPr lang="nl-NL" sz="1600"/>
        </a:p>
      </dgm:t>
    </dgm:pt>
    <dgm:pt modelId="{A9C6A015-A842-4B40-BB10-7CD66A159DE4}" type="parTrans" cxnId="{4D1FAC4B-2561-4B5C-B753-05B616345331}">
      <dgm:prSet/>
      <dgm:spPr/>
      <dgm:t>
        <a:bodyPr/>
        <a:lstStyle/>
        <a:p>
          <a:pPr algn="ctr"/>
          <a:endParaRPr lang="nl-NL"/>
        </a:p>
      </dgm:t>
    </dgm:pt>
    <dgm:pt modelId="{D776B684-B7C5-42C3-993C-A7038CCD1168}" type="sibTrans" cxnId="{4D1FAC4B-2561-4B5C-B753-05B616345331}">
      <dgm:prSet/>
      <dgm:spPr/>
      <dgm:t>
        <a:bodyPr/>
        <a:lstStyle/>
        <a:p>
          <a:pPr algn="ctr"/>
          <a:endParaRPr lang="nl-NL"/>
        </a:p>
      </dgm:t>
    </dgm:pt>
    <dgm:pt modelId="{06F10A23-B640-4882-88C7-00EC660C924E}">
      <dgm:prSet phldrT="[Text]" custT="1"/>
      <dgm:spPr/>
      <dgm:t>
        <a:bodyPr/>
        <a:lstStyle/>
        <a:p>
          <a:pPr algn="ctr"/>
          <a:r>
            <a:rPr lang="en-US" sz="1600" dirty="0" smtClean="0">
              <a:sym typeface="Wingdings" panose="05000000000000000000" pitchFamily="2" charset="2"/>
            </a:rPr>
            <a:t>Van data </a:t>
          </a:r>
          <a:r>
            <a:rPr lang="en-US" sz="1600" dirty="0" err="1" smtClean="0">
              <a:sym typeface="Wingdings" panose="05000000000000000000" pitchFamily="2" charset="2"/>
            </a:rPr>
            <a:t>leveren</a:t>
          </a:r>
          <a:r>
            <a:rPr lang="en-US" sz="1600" dirty="0" smtClean="0">
              <a:sym typeface="Wingdings" panose="05000000000000000000" pitchFamily="2" charset="2"/>
            </a:rPr>
            <a:t> </a:t>
          </a:r>
        </a:p>
        <a:p>
          <a:pPr algn="ctr"/>
          <a:r>
            <a:rPr lang="en-US" sz="1600" dirty="0" smtClean="0">
              <a:sym typeface="Wingdings" panose="05000000000000000000" pitchFamily="2" charset="2"/>
            </a:rPr>
            <a:t>Naar  s</a:t>
          </a:r>
          <a:r>
            <a:rPr lang="en-US" sz="1600" dirty="0" err="1" smtClean="0">
              <a:sym typeface="Wingdings" panose="05000000000000000000" pitchFamily="2" charset="2"/>
            </a:rPr>
            <a:t>tuurinformatie</a:t>
          </a:r>
          <a:endParaRPr lang="nl-NL" sz="1600"/>
        </a:p>
      </dgm:t>
    </dgm:pt>
    <dgm:pt modelId="{0847DAF4-9749-4DF9-BD27-0B73FB05FE37}" type="parTrans" cxnId="{CB953F82-E5C1-46BB-AE8F-D76661A877E9}">
      <dgm:prSet/>
      <dgm:spPr/>
      <dgm:t>
        <a:bodyPr/>
        <a:lstStyle/>
        <a:p>
          <a:pPr algn="ctr"/>
          <a:endParaRPr lang="nl-NL"/>
        </a:p>
      </dgm:t>
    </dgm:pt>
    <dgm:pt modelId="{151DCCE5-9B9B-46D2-B4D2-3F59E00FF417}" type="sibTrans" cxnId="{CB953F82-E5C1-46BB-AE8F-D76661A877E9}">
      <dgm:prSet/>
      <dgm:spPr/>
      <dgm:t>
        <a:bodyPr/>
        <a:lstStyle/>
        <a:p>
          <a:pPr algn="ctr"/>
          <a:endParaRPr lang="nl-NL"/>
        </a:p>
      </dgm:t>
    </dgm:pt>
    <dgm:pt modelId="{CE44DCDD-1391-413B-8E4C-C4262F118A3B}">
      <dgm:prSet custT="1"/>
      <dgm:spPr/>
      <dgm:t>
        <a:bodyPr/>
        <a:lstStyle/>
        <a:p>
          <a:pPr algn="ctr"/>
          <a:r>
            <a:rPr lang="en-US" sz="1600" dirty="0" smtClean="0">
              <a:sym typeface="Wingdings" panose="05000000000000000000" pitchFamily="2" charset="2"/>
            </a:rPr>
            <a:t>Van rule-based  </a:t>
          </a:r>
        </a:p>
        <a:p>
          <a:pPr algn="ctr"/>
          <a:r>
            <a:rPr lang="en-US" sz="1600" dirty="0" smtClean="0">
              <a:sym typeface="Wingdings" panose="05000000000000000000" pitchFamily="2" charset="2"/>
            </a:rPr>
            <a:t>Naar “durf </a:t>
          </a:r>
          <a:r>
            <a:rPr lang="en-US" sz="1600" dirty="0" err="1" smtClean="0">
              <a:sym typeface="Wingdings" panose="05000000000000000000" pitchFamily="2" charset="2"/>
            </a:rPr>
            <a:t>te</a:t>
          </a:r>
          <a:r>
            <a:rPr lang="en-US" sz="1600" dirty="0" smtClean="0">
              <a:sym typeface="Wingdings" panose="05000000000000000000" pitchFamily="2" charset="2"/>
            </a:rPr>
            <a:t> </a:t>
          </a:r>
          <a:r>
            <a:rPr lang="en-US" sz="1600" dirty="0" err="1" smtClean="0">
              <a:sym typeface="Wingdings" panose="05000000000000000000" pitchFamily="2" charset="2"/>
            </a:rPr>
            <a:t>leren</a:t>
          </a:r>
          <a:r>
            <a:rPr lang="en-US" sz="1600" dirty="0" smtClean="0">
              <a:sym typeface="Wingdings" panose="05000000000000000000" pitchFamily="2" charset="2"/>
            </a:rPr>
            <a:t>”</a:t>
          </a:r>
          <a:endParaRPr lang="nl-NL" sz="1600"/>
        </a:p>
      </dgm:t>
    </dgm:pt>
    <dgm:pt modelId="{3C446B4E-B401-47DA-AE70-1B5BC415D7B4}" type="parTrans" cxnId="{BE4CBAC1-AEA6-4793-AE9D-433D1A02EDA2}">
      <dgm:prSet/>
      <dgm:spPr/>
      <dgm:t>
        <a:bodyPr/>
        <a:lstStyle/>
        <a:p>
          <a:pPr algn="ctr"/>
          <a:endParaRPr lang="nl-NL"/>
        </a:p>
      </dgm:t>
    </dgm:pt>
    <dgm:pt modelId="{1ED5A09A-5366-4BD6-94CC-975930A35B02}" type="sibTrans" cxnId="{BE4CBAC1-AEA6-4793-AE9D-433D1A02EDA2}">
      <dgm:prSet/>
      <dgm:spPr/>
      <dgm:t>
        <a:bodyPr/>
        <a:lstStyle/>
        <a:p>
          <a:pPr algn="ctr"/>
          <a:endParaRPr lang="nl-NL"/>
        </a:p>
      </dgm:t>
    </dgm:pt>
    <dgm:pt modelId="{B7760EC0-3C6C-4EF8-BF40-9B57907DA867}">
      <dgm:prSet custT="1"/>
      <dgm:spPr/>
      <dgm:t>
        <a:bodyPr/>
        <a:lstStyle/>
        <a:p>
          <a:pPr algn="ctr"/>
          <a:r>
            <a:rPr lang="en-US" sz="1600" dirty="0" smtClean="0">
              <a:sym typeface="Wingdings" panose="05000000000000000000" pitchFamily="2" charset="2"/>
            </a:rPr>
            <a:t>Van les </a:t>
          </a:r>
          <a:r>
            <a:rPr lang="en-US" sz="1600" dirty="0" err="1" smtClean="0">
              <a:sym typeface="Wingdings" panose="05000000000000000000" pitchFamily="2" charset="2"/>
            </a:rPr>
            <a:t>geven</a:t>
          </a:r>
          <a:r>
            <a:rPr lang="en-US" sz="1600" dirty="0" smtClean="0">
              <a:sym typeface="Wingdings" panose="05000000000000000000" pitchFamily="2" charset="2"/>
            </a:rPr>
            <a:t>  </a:t>
          </a:r>
        </a:p>
        <a:p>
          <a:pPr algn="ctr"/>
          <a:r>
            <a:rPr lang="en-US" sz="1600" dirty="0" smtClean="0">
              <a:sym typeface="Wingdings" panose="05000000000000000000" pitchFamily="2" charset="2"/>
            </a:rPr>
            <a:t>Naar l</a:t>
          </a:r>
          <a:r>
            <a:rPr lang="en-US" sz="1600" dirty="0" err="1" smtClean="0">
              <a:sym typeface="Wingdings" panose="05000000000000000000" pitchFamily="2" charset="2"/>
            </a:rPr>
            <a:t>eerprocessen</a:t>
          </a:r>
          <a:r>
            <a:rPr lang="en-US" sz="1600" dirty="0" smtClean="0">
              <a:sym typeface="Wingdings" panose="05000000000000000000" pitchFamily="2" charset="2"/>
            </a:rPr>
            <a:t> met de 5 O’s</a:t>
          </a:r>
          <a:endParaRPr lang="nl-NL" sz="1600"/>
        </a:p>
      </dgm:t>
    </dgm:pt>
    <dgm:pt modelId="{817C4E33-C364-4A8B-8022-A148D40820FE}" type="parTrans" cxnId="{206E103E-8804-41DE-886F-0C0A0F41ADE4}">
      <dgm:prSet/>
      <dgm:spPr/>
      <dgm:t>
        <a:bodyPr/>
        <a:lstStyle/>
        <a:p>
          <a:pPr algn="ctr"/>
          <a:endParaRPr lang="nl-NL"/>
        </a:p>
      </dgm:t>
    </dgm:pt>
    <dgm:pt modelId="{DDEC1A88-F46C-423C-B116-9A2CDC633DFE}" type="sibTrans" cxnId="{206E103E-8804-41DE-886F-0C0A0F41ADE4}">
      <dgm:prSet/>
      <dgm:spPr/>
      <dgm:t>
        <a:bodyPr/>
        <a:lstStyle/>
        <a:p>
          <a:pPr algn="ctr"/>
          <a:endParaRPr lang="nl-NL"/>
        </a:p>
      </dgm:t>
    </dgm:pt>
    <dgm:pt modelId="{F1498ACD-F4EB-428D-8FA7-77F7F236D0FC}">
      <dgm:prSet custT="1"/>
      <dgm:spPr/>
      <dgm:t>
        <a:bodyPr/>
        <a:lstStyle/>
        <a:p>
          <a:pPr algn="ctr"/>
          <a:r>
            <a:rPr lang="en-US" sz="1600" dirty="0" smtClean="0">
              <a:sym typeface="Wingdings" panose="05000000000000000000" pitchFamily="2" charset="2"/>
            </a:rPr>
            <a:t>Van </a:t>
          </a:r>
          <a:r>
            <a:rPr lang="en-US" sz="1600" dirty="0" err="1" smtClean="0">
              <a:sym typeface="Wingdings" panose="05000000000000000000" pitchFamily="2" charset="2"/>
            </a:rPr>
            <a:t>tevreden</a:t>
          </a:r>
          <a:r>
            <a:rPr lang="en-US" sz="1600" dirty="0" smtClean="0">
              <a:sym typeface="Wingdings" panose="05000000000000000000" pitchFamily="2" charset="2"/>
            </a:rPr>
            <a:t> </a:t>
          </a:r>
          <a:r>
            <a:rPr lang="en-US" sz="1600" dirty="0" err="1" smtClean="0">
              <a:sym typeface="Wingdings" panose="05000000000000000000" pitchFamily="2" charset="2"/>
            </a:rPr>
            <a:t>studenten</a:t>
          </a:r>
          <a:r>
            <a:rPr lang="en-US" sz="1600" dirty="0" smtClean="0">
              <a:sym typeface="Wingdings" panose="05000000000000000000" pitchFamily="2" charset="2"/>
            </a:rPr>
            <a:t>  Naar impact </a:t>
          </a:r>
          <a:r>
            <a:rPr lang="en-US" sz="1600" dirty="0" err="1" smtClean="0">
              <a:sym typeface="Wingdings" panose="05000000000000000000" pitchFamily="2" charset="2"/>
            </a:rPr>
            <a:t>voor</a:t>
          </a:r>
          <a:r>
            <a:rPr lang="en-US" sz="1600" dirty="0" smtClean="0">
              <a:sym typeface="Wingdings" panose="05000000000000000000" pitchFamily="2" charset="2"/>
            </a:rPr>
            <a:t> </a:t>
          </a:r>
          <a:r>
            <a:rPr lang="en-US" sz="1600" dirty="0" err="1" smtClean="0">
              <a:sym typeface="Wingdings" panose="05000000000000000000" pitchFamily="2" charset="2"/>
            </a:rPr>
            <a:t>studenten</a:t>
          </a:r>
          <a:r>
            <a:rPr lang="en-US" sz="1600" dirty="0" smtClean="0">
              <a:sym typeface="Wingdings" panose="05000000000000000000" pitchFamily="2" charset="2"/>
            </a:rPr>
            <a:t> </a:t>
          </a:r>
          <a:r>
            <a:rPr lang="en-US" sz="1600" dirty="0" err="1" smtClean="0">
              <a:sym typeface="Wingdings" panose="05000000000000000000" pitchFamily="2" charset="2"/>
            </a:rPr>
            <a:t>en</a:t>
          </a:r>
          <a:r>
            <a:rPr lang="en-US" sz="1600" dirty="0" smtClean="0">
              <a:sym typeface="Wingdings" panose="05000000000000000000" pitchFamily="2" charset="2"/>
            </a:rPr>
            <a:t> de 5 O’s</a:t>
          </a:r>
          <a:endParaRPr lang="nl-NL" sz="1600" dirty="0"/>
        </a:p>
      </dgm:t>
    </dgm:pt>
    <dgm:pt modelId="{95B90154-F2BB-4875-895F-C8748127B71B}" type="parTrans" cxnId="{DE813584-5832-4B58-A7D6-56BE49310B37}">
      <dgm:prSet/>
      <dgm:spPr/>
      <dgm:t>
        <a:bodyPr/>
        <a:lstStyle/>
        <a:p>
          <a:pPr algn="ctr"/>
          <a:endParaRPr lang="nl-NL"/>
        </a:p>
      </dgm:t>
    </dgm:pt>
    <dgm:pt modelId="{2474C98D-4E6B-4F73-8367-38871B6D5B8B}" type="sibTrans" cxnId="{DE813584-5832-4B58-A7D6-56BE49310B37}">
      <dgm:prSet/>
      <dgm:spPr/>
      <dgm:t>
        <a:bodyPr/>
        <a:lstStyle/>
        <a:p>
          <a:pPr algn="ctr"/>
          <a:endParaRPr lang="nl-NL"/>
        </a:p>
      </dgm:t>
    </dgm:pt>
    <dgm:pt modelId="{72FC4DF0-B921-45E3-A769-2CA305BFE773}" type="pres">
      <dgm:prSet presAssocID="{EB552926-BF9D-4DD3-B580-61DCBC3287B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C9B945D-23D0-4133-BA65-9417A5F0AA4C}" type="pres">
      <dgm:prSet presAssocID="{2B75C46B-1625-4D6D-AE3F-21D8F4B5398D}" presName="centerShape" presStyleLbl="node0" presStyleIdx="0" presStyleCnt="1"/>
      <dgm:spPr/>
      <dgm:t>
        <a:bodyPr/>
        <a:lstStyle/>
        <a:p>
          <a:endParaRPr lang="nl-NL"/>
        </a:p>
      </dgm:t>
    </dgm:pt>
    <dgm:pt modelId="{287C0AD8-3753-4F02-A512-90A366B02DCC}" type="pres">
      <dgm:prSet presAssocID="{A9C6A015-A842-4B40-BB10-7CD66A159DE4}" presName="parTrans" presStyleLbl="bgSibTrans2D1" presStyleIdx="0" presStyleCnt="5" custScaleX="42591" custLinFactNeighborX="35490" custLinFactNeighborY="42732"/>
      <dgm:spPr>
        <a:prstGeom prst="leftRightArrow">
          <a:avLst/>
        </a:prstGeom>
      </dgm:spPr>
      <dgm:t>
        <a:bodyPr/>
        <a:lstStyle/>
        <a:p>
          <a:endParaRPr lang="nl-NL"/>
        </a:p>
      </dgm:t>
    </dgm:pt>
    <dgm:pt modelId="{972340C8-435C-4C2C-9C7D-FD7F6871069F}" type="pres">
      <dgm:prSet presAssocID="{4E58792B-0E27-4C0F-ACFB-61919FEFC15E}" presName="node" presStyleLbl="node1" presStyleIdx="0" presStyleCnt="5" custScaleX="119647" custScaleY="9715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970E16E-E223-47D7-A795-2A04A304D57E}" type="pres">
      <dgm:prSet presAssocID="{0847DAF4-9749-4DF9-BD27-0B73FB05FE37}" presName="parTrans" presStyleLbl="bgSibTrans2D1" presStyleIdx="1" presStyleCnt="5" custAng="703916" custScaleX="44440" custLinFactNeighborX="23978" custLinFactNeighborY="69254"/>
      <dgm:spPr>
        <a:prstGeom prst="leftRightArrow">
          <a:avLst/>
        </a:prstGeom>
      </dgm:spPr>
      <dgm:t>
        <a:bodyPr/>
        <a:lstStyle/>
        <a:p>
          <a:endParaRPr lang="nl-NL"/>
        </a:p>
      </dgm:t>
    </dgm:pt>
    <dgm:pt modelId="{311EA84B-A89A-49E7-855A-A8A40E06EFBB}" type="pres">
      <dgm:prSet presAssocID="{06F10A23-B640-4882-88C7-00EC660C924E}" presName="node" presStyleLbl="node1" presStyleIdx="1" presStyleCnt="5" custScaleX="136748" custScaleY="86089" custRadScaleRad="111007" custRadScaleInc="-1813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E581A14-011B-4FDC-B728-B9A219A1ECF4}" type="pres">
      <dgm:prSet presAssocID="{3C446B4E-B401-47DA-AE70-1B5BC415D7B4}" presName="parTrans" presStyleLbl="bgSibTrans2D1" presStyleIdx="2" presStyleCnt="5" custScaleX="61580" custScaleY="87819" custLinFactNeighborX="905" custLinFactNeighborY="72234"/>
      <dgm:spPr>
        <a:prstGeom prst="leftRightArrow">
          <a:avLst/>
        </a:prstGeom>
      </dgm:spPr>
      <dgm:t>
        <a:bodyPr/>
        <a:lstStyle/>
        <a:p>
          <a:endParaRPr lang="nl-NL"/>
        </a:p>
      </dgm:t>
    </dgm:pt>
    <dgm:pt modelId="{91E4D480-8BEA-4D80-BD0C-43E1F1640A3B}" type="pres">
      <dgm:prSet presAssocID="{CE44DCDD-1391-413B-8E4C-C4262F118A3B}" presName="node" presStyleLbl="node1" presStyleIdx="2" presStyleCnt="5" custScaleX="134637" custScaleY="96777" custRadScaleRad="90745" custRadScaleInc="2271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ED08E38-2DA9-474A-A358-CC5E6A127F97}" type="pres">
      <dgm:prSet presAssocID="{817C4E33-C364-4A8B-8022-A148D40820FE}" presName="parTrans" presStyleLbl="bgSibTrans2D1" presStyleIdx="3" presStyleCnt="5" custScaleX="43775" custLinFactNeighborX="-23699" custLinFactNeighborY="73672"/>
      <dgm:spPr>
        <a:prstGeom prst="leftRightArrow">
          <a:avLst/>
        </a:prstGeom>
      </dgm:spPr>
      <dgm:t>
        <a:bodyPr/>
        <a:lstStyle/>
        <a:p>
          <a:endParaRPr lang="nl-NL"/>
        </a:p>
      </dgm:t>
    </dgm:pt>
    <dgm:pt modelId="{C37A0969-082B-42F7-A252-BCA4A0E92495}" type="pres">
      <dgm:prSet presAssocID="{B7760EC0-3C6C-4EF8-BF40-9B57907DA867}" presName="node" presStyleLbl="node1" presStyleIdx="3" presStyleCnt="5" custScaleX="108559" custScaleY="88652" custRadScaleRad="109028" custRadScaleInc="5750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0334395-CA5E-4151-BDEF-DD9CFF58612D}" type="pres">
      <dgm:prSet presAssocID="{95B90154-F2BB-4875-895F-C8748127B71B}" presName="parTrans" presStyleLbl="bgSibTrans2D1" presStyleIdx="4" presStyleCnt="5" custAng="21187530" custScaleX="45482" custLinFactNeighborX="-41275" custLinFactNeighborY="37675"/>
      <dgm:spPr>
        <a:prstGeom prst="leftRightArrow">
          <a:avLst/>
        </a:prstGeom>
      </dgm:spPr>
      <dgm:t>
        <a:bodyPr/>
        <a:lstStyle/>
        <a:p>
          <a:endParaRPr lang="nl-NL"/>
        </a:p>
      </dgm:t>
    </dgm:pt>
    <dgm:pt modelId="{0374C4E3-71BC-401A-B0B3-910358FF9B63}" type="pres">
      <dgm:prSet presAssocID="{F1498ACD-F4EB-428D-8FA7-77F7F236D0FC}" presName="node" presStyleLbl="node1" presStyleIdx="4" presStyleCnt="5" custScaleX="120187" custScaleY="73605" custRadScaleRad="98328" custRadScaleInc="4245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9766E1B-D4EB-4C3B-8DB7-CEE153D8D77E}" type="presOf" srcId="{95B90154-F2BB-4875-895F-C8748127B71B}" destId="{F0334395-CA5E-4151-BDEF-DD9CFF58612D}" srcOrd="0" destOrd="0" presId="urn:microsoft.com/office/officeart/2005/8/layout/radial4"/>
    <dgm:cxn modelId="{348BCC27-4E9F-4710-8943-C679CF495BCD}" type="presOf" srcId="{B7760EC0-3C6C-4EF8-BF40-9B57907DA867}" destId="{C37A0969-082B-42F7-A252-BCA4A0E92495}" srcOrd="0" destOrd="0" presId="urn:microsoft.com/office/officeart/2005/8/layout/radial4"/>
    <dgm:cxn modelId="{00343419-8D44-4D55-B5C1-042E83949894}" type="presOf" srcId="{3C446B4E-B401-47DA-AE70-1B5BC415D7B4}" destId="{DE581A14-011B-4FDC-B728-B9A219A1ECF4}" srcOrd="0" destOrd="0" presId="urn:microsoft.com/office/officeart/2005/8/layout/radial4"/>
    <dgm:cxn modelId="{CB953F82-E5C1-46BB-AE8F-D76661A877E9}" srcId="{2B75C46B-1625-4D6D-AE3F-21D8F4B5398D}" destId="{06F10A23-B640-4882-88C7-00EC660C924E}" srcOrd="1" destOrd="0" parTransId="{0847DAF4-9749-4DF9-BD27-0B73FB05FE37}" sibTransId="{151DCCE5-9B9B-46D2-B4D2-3F59E00FF417}"/>
    <dgm:cxn modelId="{206E103E-8804-41DE-886F-0C0A0F41ADE4}" srcId="{2B75C46B-1625-4D6D-AE3F-21D8F4B5398D}" destId="{B7760EC0-3C6C-4EF8-BF40-9B57907DA867}" srcOrd="3" destOrd="0" parTransId="{817C4E33-C364-4A8B-8022-A148D40820FE}" sibTransId="{DDEC1A88-F46C-423C-B116-9A2CDC633DFE}"/>
    <dgm:cxn modelId="{97405FA7-EBD6-41A5-924A-F187BB277CE7}" srcId="{EB552926-BF9D-4DD3-B580-61DCBC3287BC}" destId="{2B75C46B-1625-4D6D-AE3F-21D8F4B5398D}" srcOrd="0" destOrd="0" parTransId="{AD7B7F47-BF7F-466E-A6F5-28939FE4C23C}" sibTransId="{0164CD8A-E953-4417-B366-D91F7AB6E5CC}"/>
    <dgm:cxn modelId="{F0898A4F-56B2-4299-B3DE-F0F1AE62992B}" type="presOf" srcId="{817C4E33-C364-4A8B-8022-A148D40820FE}" destId="{CED08E38-2DA9-474A-A358-CC5E6A127F97}" srcOrd="0" destOrd="0" presId="urn:microsoft.com/office/officeart/2005/8/layout/radial4"/>
    <dgm:cxn modelId="{B4A123A1-B4CE-4034-B189-C384D5EDF6EA}" type="presOf" srcId="{4E58792B-0E27-4C0F-ACFB-61919FEFC15E}" destId="{972340C8-435C-4C2C-9C7D-FD7F6871069F}" srcOrd="0" destOrd="0" presId="urn:microsoft.com/office/officeart/2005/8/layout/radial4"/>
    <dgm:cxn modelId="{DE813584-5832-4B58-A7D6-56BE49310B37}" srcId="{2B75C46B-1625-4D6D-AE3F-21D8F4B5398D}" destId="{F1498ACD-F4EB-428D-8FA7-77F7F236D0FC}" srcOrd="4" destOrd="0" parTransId="{95B90154-F2BB-4875-895F-C8748127B71B}" sibTransId="{2474C98D-4E6B-4F73-8367-38871B6D5B8B}"/>
    <dgm:cxn modelId="{4D1FAC4B-2561-4B5C-B753-05B616345331}" srcId="{2B75C46B-1625-4D6D-AE3F-21D8F4B5398D}" destId="{4E58792B-0E27-4C0F-ACFB-61919FEFC15E}" srcOrd="0" destOrd="0" parTransId="{A9C6A015-A842-4B40-BB10-7CD66A159DE4}" sibTransId="{D776B684-B7C5-42C3-993C-A7038CCD1168}"/>
    <dgm:cxn modelId="{D5BF54D0-2FEA-42C2-A71D-76815B291B9C}" type="presOf" srcId="{06F10A23-B640-4882-88C7-00EC660C924E}" destId="{311EA84B-A89A-49E7-855A-A8A40E06EFBB}" srcOrd="0" destOrd="0" presId="urn:microsoft.com/office/officeart/2005/8/layout/radial4"/>
    <dgm:cxn modelId="{BE4CBAC1-AEA6-4793-AE9D-433D1A02EDA2}" srcId="{2B75C46B-1625-4D6D-AE3F-21D8F4B5398D}" destId="{CE44DCDD-1391-413B-8E4C-C4262F118A3B}" srcOrd="2" destOrd="0" parTransId="{3C446B4E-B401-47DA-AE70-1B5BC415D7B4}" sibTransId="{1ED5A09A-5366-4BD6-94CC-975930A35B02}"/>
    <dgm:cxn modelId="{AB61E60B-82F5-4DA5-8B28-BBA65E27D33B}" type="presOf" srcId="{CE44DCDD-1391-413B-8E4C-C4262F118A3B}" destId="{91E4D480-8BEA-4D80-BD0C-43E1F1640A3B}" srcOrd="0" destOrd="0" presId="urn:microsoft.com/office/officeart/2005/8/layout/radial4"/>
    <dgm:cxn modelId="{ADC8EF59-188F-462E-A6E8-8383CBD83892}" type="presOf" srcId="{2B75C46B-1625-4D6D-AE3F-21D8F4B5398D}" destId="{CC9B945D-23D0-4133-BA65-9417A5F0AA4C}" srcOrd="0" destOrd="0" presId="urn:microsoft.com/office/officeart/2005/8/layout/radial4"/>
    <dgm:cxn modelId="{482CE919-B19F-4C03-B224-246DC2C08292}" type="presOf" srcId="{F1498ACD-F4EB-428D-8FA7-77F7F236D0FC}" destId="{0374C4E3-71BC-401A-B0B3-910358FF9B63}" srcOrd="0" destOrd="0" presId="urn:microsoft.com/office/officeart/2005/8/layout/radial4"/>
    <dgm:cxn modelId="{47967C03-1F79-4ABF-B63B-F322B4EEB4DE}" type="presOf" srcId="{EB552926-BF9D-4DD3-B580-61DCBC3287BC}" destId="{72FC4DF0-B921-45E3-A769-2CA305BFE773}" srcOrd="0" destOrd="0" presId="urn:microsoft.com/office/officeart/2005/8/layout/radial4"/>
    <dgm:cxn modelId="{A812BB4B-C85B-4A98-9282-F0C2FAFCD816}" type="presOf" srcId="{A9C6A015-A842-4B40-BB10-7CD66A159DE4}" destId="{287C0AD8-3753-4F02-A512-90A366B02DCC}" srcOrd="0" destOrd="0" presId="urn:microsoft.com/office/officeart/2005/8/layout/radial4"/>
    <dgm:cxn modelId="{D36FCC56-76AB-4570-809A-CA5020B529C0}" type="presOf" srcId="{0847DAF4-9749-4DF9-BD27-0B73FB05FE37}" destId="{2970E16E-E223-47D7-A795-2A04A304D57E}" srcOrd="0" destOrd="0" presId="urn:microsoft.com/office/officeart/2005/8/layout/radial4"/>
    <dgm:cxn modelId="{B6DA939C-5EC3-4495-85A9-D2CEAF02CBCD}" type="presParOf" srcId="{72FC4DF0-B921-45E3-A769-2CA305BFE773}" destId="{CC9B945D-23D0-4133-BA65-9417A5F0AA4C}" srcOrd="0" destOrd="0" presId="urn:microsoft.com/office/officeart/2005/8/layout/radial4"/>
    <dgm:cxn modelId="{4A255082-8B58-45DB-9197-69280EA58E7E}" type="presParOf" srcId="{72FC4DF0-B921-45E3-A769-2CA305BFE773}" destId="{287C0AD8-3753-4F02-A512-90A366B02DCC}" srcOrd="1" destOrd="0" presId="urn:microsoft.com/office/officeart/2005/8/layout/radial4"/>
    <dgm:cxn modelId="{A5DFC08C-5F23-44BD-9DDA-2F6FE38D9846}" type="presParOf" srcId="{72FC4DF0-B921-45E3-A769-2CA305BFE773}" destId="{972340C8-435C-4C2C-9C7D-FD7F6871069F}" srcOrd="2" destOrd="0" presId="urn:microsoft.com/office/officeart/2005/8/layout/radial4"/>
    <dgm:cxn modelId="{2ADDD072-CE8F-4F99-ABF1-945BC0BCB5BA}" type="presParOf" srcId="{72FC4DF0-B921-45E3-A769-2CA305BFE773}" destId="{2970E16E-E223-47D7-A795-2A04A304D57E}" srcOrd="3" destOrd="0" presId="urn:microsoft.com/office/officeart/2005/8/layout/radial4"/>
    <dgm:cxn modelId="{4634DB3F-7AF6-4830-A5B2-088866F8141E}" type="presParOf" srcId="{72FC4DF0-B921-45E3-A769-2CA305BFE773}" destId="{311EA84B-A89A-49E7-855A-A8A40E06EFBB}" srcOrd="4" destOrd="0" presId="urn:microsoft.com/office/officeart/2005/8/layout/radial4"/>
    <dgm:cxn modelId="{8D147705-62DA-492D-9C75-68DC5F98DD97}" type="presParOf" srcId="{72FC4DF0-B921-45E3-A769-2CA305BFE773}" destId="{DE581A14-011B-4FDC-B728-B9A219A1ECF4}" srcOrd="5" destOrd="0" presId="urn:microsoft.com/office/officeart/2005/8/layout/radial4"/>
    <dgm:cxn modelId="{1D6F700A-D49B-4BED-A98A-4D6463AC7912}" type="presParOf" srcId="{72FC4DF0-B921-45E3-A769-2CA305BFE773}" destId="{91E4D480-8BEA-4D80-BD0C-43E1F1640A3B}" srcOrd="6" destOrd="0" presId="urn:microsoft.com/office/officeart/2005/8/layout/radial4"/>
    <dgm:cxn modelId="{CDEFE0FB-D871-489D-8D5F-599938424FBF}" type="presParOf" srcId="{72FC4DF0-B921-45E3-A769-2CA305BFE773}" destId="{CED08E38-2DA9-474A-A358-CC5E6A127F97}" srcOrd="7" destOrd="0" presId="urn:microsoft.com/office/officeart/2005/8/layout/radial4"/>
    <dgm:cxn modelId="{C2B77D9B-E2C6-4B17-AADD-238531D0A920}" type="presParOf" srcId="{72FC4DF0-B921-45E3-A769-2CA305BFE773}" destId="{C37A0969-082B-42F7-A252-BCA4A0E92495}" srcOrd="8" destOrd="0" presId="urn:microsoft.com/office/officeart/2005/8/layout/radial4"/>
    <dgm:cxn modelId="{CDED9E46-CACE-48E4-A924-2F62C5C14A35}" type="presParOf" srcId="{72FC4DF0-B921-45E3-A769-2CA305BFE773}" destId="{F0334395-CA5E-4151-BDEF-DD9CFF58612D}" srcOrd="9" destOrd="0" presId="urn:microsoft.com/office/officeart/2005/8/layout/radial4"/>
    <dgm:cxn modelId="{F9B8DFBF-9513-431E-B6FE-557FA4D9691B}" type="presParOf" srcId="{72FC4DF0-B921-45E3-A769-2CA305BFE773}" destId="{0374C4E3-71BC-401A-B0B3-910358FF9B63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9B945D-23D0-4133-BA65-9417A5F0AA4C}">
      <dsp:nvSpPr>
        <dsp:cNvPr id="0" name=""/>
        <dsp:cNvSpPr/>
      </dsp:nvSpPr>
      <dsp:spPr>
        <a:xfrm>
          <a:off x="3005931" y="3118197"/>
          <a:ext cx="2085071" cy="20850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/>
            <a:t>Van school </a:t>
          </a:r>
          <a:r>
            <a:rPr lang="en-US" sz="1600" kern="1200" dirty="0" smtClean="0">
              <a:sym typeface="Wingdings" panose="05000000000000000000" pitchFamily="2" charset="2"/>
            </a:rPr>
            <a:t>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ym typeface="Wingdings" panose="05000000000000000000" pitchFamily="2" charset="2"/>
            </a:rPr>
            <a:t>Naar k</a:t>
          </a:r>
          <a:r>
            <a:rPr lang="nl-NL" sz="1600" kern="1200"/>
            <a:t>enniscentrum AFL</a:t>
          </a:r>
        </a:p>
      </dsp:txBody>
      <dsp:txXfrm>
        <a:off x="3005931" y="3118197"/>
        <a:ext cx="2085071" cy="2085071"/>
      </dsp:txXfrm>
    </dsp:sp>
    <dsp:sp modelId="{287C0AD8-3753-4F02-A512-90A366B02DCC}">
      <dsp:nvSpPr>
        <dsp:cNvPr id="0" name=""/>
        <dsp:cNvSpPr/>
      </dsp:nvSpPr>
      <dsp:spPr>
        <a:xfrm rot="10800000">
          <a:off x="2212293" y="4117543"/>
          <a:ext cx="812043" cy="594245"/>
        </a:xfrm>
        <a:prstGeom prst="left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340C8-435C-4C2C-9C7D-FD7F6871069F}">
      <dsp:nvSpPr>
        <dsp:cNvPr id="0" name=""/>
        <dsp:cNvSpPr/>
      </dsp:nvSpPr>
      <dsp:spPr>
        <a:xfrm>
          <a:off x="-196639" y="3390987"/>
          <a:ext cx="2369989" cy="15394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Van </a:t>
          </a:r>
          <a:r>
            <a:rPr lang="en-US" sz="1600" kern="1200" dirty="0" err="1" smtClean="0"/>
            <a:t>werken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binnen</a:t>
          </a:r>
          <a:r>
            <a:rPr lang="en-US" sz="1600" kern="1200" dirty="0" smtClean="0"/>
            <a:t> teams in </a:t>
          </a:r>
          <a:r>
            <a:rPr lang="en-US" sz="1600" kern="1200" dirty="0" err="1" smtClean="0"/>
            <a:t>opleidingen</a:t>
          </a:r>
          <a:r>
            <a:rPr lang="en-US" sz="1600" kern="1200" dirty="0" smtClean="0"/>
            <a:t> </a:t>
          </a:r>
          <a:r>
            <a:rPr lang="en-US" sz="1600" kern="1200" dirty="0" smtClean="0">
              <a:sym typeface="Wingdings" panose="05000000000000000000" pitchFamily="2" charset="2"/>
            </a:rPr>
            <a:t>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ym typeface="Wingdings" panose="05000000000000000000" pitchFamily="2" charset="2"/>
            </a:rPr>
            <a:t>Naar s</a:t>
          </a:r>
          <a:r>
            <a:rPr lang="en-US" sz="1600" kern="1200" dirty="0" err="1" smtClean="0">
              <a:sym typeface="Wingdings" panose="05000000000000000000" pitchFamily="2" charset="2"/>
            </a:rPr>
            <a:t>amenwerken</a:t>
          </a:r>
          <a:r>
            <a:rPr lang="en-US" sz="1600" kern="1200" dirty="0" smtClean="0">
              <a:sym typeface="Wingdings" panose="05000000000000000000" pitchFamily="2" charset="2"/>
            </a:rPr>
            <a:t> </a:t>
          </a:r>
          <a:r>
            <a:rPr lang="en-US" sz="1600" kern="1200" dirty="0" err="1" smtClean="0">
              <a:sym typeface="Wingdings" panose="05000000000000000000" pitchFamily="2" charset="2"/>
            </a:rPr>
            <a:t>binnen</a:t>
          </a:r>
          <a:r>
            <a:rPr lang="en-US" sz="1600" kern="1200" dirty="0" smtClean="0">
              <a:sym typeface="Wingdings" panose="05000000000000000000" pitchFamily="2" charset="2"/>
            </a:rPr>
            <a:t> en </a:t>
          </a:r>
          <a:r>
            <a:rPr lang="en-US" sz="1600" kern="1200" dirty="0" err="1" smtClean="0">
              <a:sym typeface="Wingdings" panose="05000000000000000000" pitchFamily="2" charset="2"/>
            </a:rPr>
            <a:t>tussen</a:t>
          </a:r>
          <a:r>
            <a:rPr lang="en-US" sz="1600" kern="1200" dirty="0" smtClean="0">
              <a:sym typeface="Wingdings" panose="05000000000000000000" pitchFamily="2" charset="2"/>
            </a:rPr>
            <a:t> </a:t>
          </a:r>
          <a:r>
            <a:rPr lang="en-US" sz="1600" kern="1200" dirty="0" err="1" smtClean="0">
              <a:sym typeface="Wingdings" panose="05000000000000000000" pitchFamily="2" charset="2"/>
            </a:rPr>
            <a:t>domeinen</a:t>
          </a:r>
          <a:r>
            <a:rPr lang="en-US" sz="1600" kern="1200" dirty="0" smtClean="0">
              <a:sym typeface="Wingdings" panose="05000000000000000000" pitchFamily="2" charset="2"/>
            </a:rPr>
            <a:t> en met de 5 O’s</a:t>
          </a:r>
          <a:endParaRPr lang="nl-NL" sz="1600" kern="1200"/>
        </a:p>
      </dsp:txBody>
      <dsp:txXfrm>
        <a:off x="-196639" y="3390987"/>
        <a:ext cx="2369989" cy="1539491"/>
      </dsp:txXfrm>
    </dsp:sp>
    <dsp:sp modelId="{2970E16E-E223-47D7-A795-2A04A304D57E}">
      <dsp:nvSpPr>
        <dsp:cNvPr id="0" name=""/>
        <dsp:cNvSpPr/>
      </dsp:nvSpPr>
      <dsp:spPr>
        <a:xfrm rot="13812157">
          <a:off x="2298998" y="2853940"/>
          <a:ext cx="988750" cy="594245"/>
        </a:xfrm>
        <a:prstGeom prst="leftRigh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EA84B-A89A-49E7-855A-A8A40E06EFBB}">
      <dsp:nvSpPr>
        <dsp:cNvPr id="0" name=""/>
        <dsp:cNvSpPr/>
      </dsp:nvSpPr>
      <dsp:spPr>
        <a:xfrm>
          <a:off x="34549" y="1365344"/>
          <a:ext cx="2708729" cy="13642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ym typeface="Wingdings" panose="05000000000000000000" pitchFamily="2" charset="2"/>
            </a:rPr>
            <a:t>Van data </a:t>
          </a:r>
          <a:r>
            <a:rPr lang="en-US" sz="1600" kern="1200" dirty="0" err="1" smtClean="0">
              <a:sym typeface="Wingdings" panose="05000000000000000000" pitchFamily="2" charset="2"/>
            </a:rPr>
            <a:t>leveren</a:t>
          </a:r>
          <a:r>
            <a:rPr lang="en-US" sz="1600" kern="1200" dirty="0" smtClean="0">
              <a:sym typeface="Wingdings" panose="05000000000000000000" pitchFamily="2" charset="2"/>
            </a:rPr>
            <a:t> 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ym typeface="Wingdings" panose="05000000000000000000" pitchFamily="2" charset="2"/>
            </a:rPr>
            <a:t>Naar  s</a:t>
          </a:r>
          <a:r>
            <a:rPr lang="en-US" sz="1600" kern="1200" dirty="0" err="1" smtClean="0">
              <a:sym typeface="Wingdings" panose="05000000000000000000" pitchFamily="2" charset="2"/>
            </a:rPr>
            <a:t>tuurinformatie</a:t>
          </a:r>
          <a:endParaRPr lang="nl-NL" sz="1600" kern="1200"/>
        </a:p>
      </dsp:txBody>
      <dsp:txXfrm>
        <a:off x="34549" y="1365344"/>
        <a:ext cx="2708729" cy="1364213"/>
      </dsp:txXfrm>
    </dsp:sp>
    <dsp:sp modelId="{DE581A14-011B-4FDC-B728-B9A219A1ECF4}">
      <dsp:nvSpPr>
        <dsp:cNvPr id="0" name=""/>
        <dsp:cNvSpPr/>
      </dsp:nvSpPr>
      <dsp:spPr>
        <a:xfrm rot="16690558">
          <a:off x="3837030" y="2391533"/>
          <a:ext cx="1009279" cy="521860"/>
        </a:xfrm>
        <a:prstGeom prst="leftRight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4D480-8BEA-4D80-BD0C-43E1F1640A3B}">
      <dsp:nvSpPr>
        <dsp:cNvPr id="0" name=""/>
        <dsp:cNvSpPr/>
      </dsp:nvSpPr>
      <dsp:spPr>
        <a:xfrm>
          <a:off x="3109922" y="645269"/>
          <a:ext cx="2666914" cy="15335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ym typeface="Wingdings" panose="05000000000000000000" pitchFamily="2" charset="2"/>
            </a:rPr>
            <a:t>Van rule-based 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ym typeface="Wingdings" panose="05000000000000000000" pitchFamily="2" charset="2"/>
            </a:rPr>
            <a:t>Naar “durf </a:t>
          </a:r>
          <a:r>
            <a:rPr lang="en-US" sz="1600" kern="1200" dirty="0" err="1" smtClean="0">
              <a:sym typeface="Wingdings" panose="05000000000000000000" pitchFamily="2" charset="2"/>
            </a:rPr>
            <a:t>te</a:t>
          </a:r>
          <a:r>
            <a:rPr lang="en-US" sz="1600" kern="1200" dirty="0" smtClean="0">
              <a:sym typeface="Wingdings" panose="05000000000000000000" pitchFamily="2" charset="2"/>
            </a:rPr>
            <a:t> </a:t>
          </a:r>
          <a:r>
            <a:rPr lang="en-US" sz="1600" kern="1200" dirty="0" err="1" smtClean="0">
              <a:sym typeface="Wingdings" panose="05000000000000000000" pitchFamily="2" charset="2"/>
            </a:rPr>
            <a:t>leren</a:t>
          </a:r>
          <a:r>
            <a:rPr lang="en-US" sz="1600" kern="1200" dirty="0" smtClean="0">
              <a:sym typeface="Wingdings" panose="05000000000000000000" pitchFamily="2" charset="2"/>
            </a:rPr>
            <a:t>”</a:t>
          </a:r>
          <a:endParaRPr lang="nl-NL" sz="1600" kern="1200"/>
        </a:p>
      </dsp:txBody>
      <dsp:txXfrm>
        <a:off x="3109922" y="645269"/>
        <a:ext cx="2666914" cy="1533581"/>
      </dsp:txXfrm>
    </dsp:sp>
    <dsp:sp modelId="{CED08E38-2DA9-474A-A358-CC5E6A127F97}">
      <dsp:nvSpPr>
        <dsp:cNvPr id="0" name=""/>
        <dsp:cNvSpPr/>
      </dsp:nvSpPr>
      <dsp:spPr>
        <a:xfrm rot="20115266">
          <a:off x="5103265" y="3371006"/>
          <a:ext cx="925498" cy="594245"/>
        </a:xfrm>
        <a:prstGeom prst="left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A0969-082B-42F7-A252-BCA4A0E92495}">
      <dsp:nvSpPr>
        <dsp:cNvPr id="0" name=""/>
        <dsp:cNvSpPr/>
      </dsp:nvSpPr>
      <dsp:spPr>
        <a:xfrm>
          <a:off x="5951925" y="2085428"/>
          <a:ext cx="2150356" cy="14048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ym typeface="Wingdings" panose="05000000000000000000" pitchFamily="2" charset="2"/>
            </a:rPr>
            <a:t>Van les </a:t>
          </a:r>
          <a:r>
            <a:rPr lang="en-US" sz="1600" kern="1200" dirty="0" err="1" smtClean="0">
              <a:sym typeface="Wingdings" panose="05000000000000000000" pitchFamily="2" charset="2"/>
            </a:rPr>
            <a:t>geven</a:t>
          </a:r>
          <a:r>
            <a:rPr lang="en-US" sz="1600" kern="1200" dirty="0" smtClean="0">
              <a:sym typeface="Wingdings" panose="05000000000000000000" pitchFamily="2" charset="2"/>
            </a:rPr>
            <a:t> 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ym typeface="Wingdings" panose="05000000000000000000" pitchFamily="2" charset="2"/>
            </a:rPr>
            <a:t>Naar l</a:t>
          </a:r>
          <a:r>
            <a:rPr lang="en-US" sz="1600" kern="1200" dirty="0" err="1" smtClean="0">
              <a:sym typeface="Wingdings" panose="05000000000000000000" pitchFamily="2" charset="2"/>
            </a:rPr>
            <a:t>eerprocessen</a:t>
          </a:r>
          <a:r>
            <a:rPr lang="en-US" sz="1600" kern="1200" dirty="0" smtClean="0">
              <a:sym typeface="Wingdings" panose="05000000000000000000" pitchFamily="2" charset="2"/>
            </a:rPr>
            <a:t> met de 5 O’s</a:t>
          </a:r>
          <a:endParaRPr lang="nl-NL" sz="1600" kern="1200"/>
        </a:p>
      </dsp:txBody>
      <dsp:txXfrm>
        <a:off x="5951925" y="2085428"/>
        <a:ext cx="2150356" cy="1404827"/>
      </dsp:txXfrm>
    </dsp:sp>
    <dsp:sp modelId="{F0334395-CA5E-4151-BDEF-DD9CFF58612D}">
      <dsp:nvSpPr>
        <dsp:cNvPr id="0" name=""/>
        <dsp:cNvSpPr/>
      </dsp:nvSpPr>
      <dsp:spPr>
        <a:xfrm rot="504577">
          <a:off x="4865139" y="4635744"/>
          <a:ext cx="845172" cy="594245"/>
        </a:xfrm>
        <a:prstGeom prst="leftRightArrow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4C4E3-71BC-401A-B0B3-910358FF9B63}">
      <dsp:nvSpPr>
        <dsp:cNvPr id="0" name=""/>
        <dsp:cNvSpPr/>
      </dsp:nvSpPr>
      <dsp:spPr>
        <a:xfrm>
          <a:off x="5760645" y="4370716"/>
          <a:ext cx="2380685" cy="11663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ym typeface="Wingdings" panose="05000000000000000000" pitchFamily="2" charset="2"/>
            </a:rPr>
            <a:t>Van </a:t>
          </a:r>
          <a:r>
            <a:rPr lang="en-US" sz="1600" kern="1200" dirty="0" err="1" smtClean="0">
              <a:sym typeface="Wingdings" panose="05000000000000000000" pitchFamily="2" charset="2"/>
            </a:rPr>
            <a:t>tevreden</a:t>
          </a:r>
          <a:r>
            <a:rPr lang="en-US" sz="1600" kern="1200" dirty="0" smtClean="0">
              <a:sym typeface="Wingdings" panose="05000000000000000000" pitchFamily="2" charset="2"/>
            </a:rPr>
            <a:t> </a:t>
          </a:r>
          <a:r>
            <a:rPr lang="en-US" sz="1600" kern="1200" dirty="0" err="1" smtClean="0">
              <a:sym typeface="Wingdings" panose="05000000000000000000" pitchFamily="2" charset="2"/>
            </a:rPr>
            <a:t>studenten</a:t>
          </a:r>
          <a:r>
            <a:rPr lang="en-US" sz="1600" kern="1200" dirty="0" smtClean="0">
              <a:sym typeface="Wingdings" panose="05000000000000000000" pitchFamily="2" charset="2"/>
            </a:rPr>
            <a:t>  Naar impact </a:t>
          </a:r>
          <a:r>
            <a:rPr lang="en-US" sz="1600" kern="1200" dirty="0" err="1" smtClean="0">
              <a:sym typeface="Wingdings" panose="05000000000000000000" pitchFamily="2" charset="2"/>
            </a:rPr>
            <a:t>voor</a:t>
          </a:r>
          <a:r>
            <a:rPr lang="en-US" sz="1600" kern="1200" dirty="0" smtClean="0">
              <a:sym typeface="Wingdings" panose="05000000000000000000" pitchFamily="2" charset="2"/>
            </a:rPr>
            <a:t> </a:t>
          </a:r>
          <a:r>
            <a:rPr lang="en-US" sz="1600" kern="1200" dirty="0" err="1" smtClean="0">
              <a:sym typeface="Wingdings" panose="05000000000000000000" pitchFamily="2" charset="2"/>
            </a:rPr>
            <a:t>studenten</a:t>
          </a:r>
          <a:r>
            <a:rPr lang="en-US" sz="1600" kern="1200" dirty="0" smtClean="0">
              <a:sym typeface="Wingdings" panose="05000000000000000000" pitchFamily="2" charset="2"/>
            </a:rPr>
            <a:t> </a:t>
          </a:r>
          <a:r>
            <a:rPr lang="en-US" sz="1600" kern="1200" dirty="0" err="1" smtClean="0">
              <a:sym typeface="Wingdings" panose="05000000000000000000" pitchFamily="2" charset="2"/>
            </a:rPr>
            <a:t>en</a:t>
          </a:r>
          <a:r>
            <a:rPr lang="en-US" sz="1600" kern="1200" dirty="0" smtClean="0">
              <a:sym typeface="Wingdings" panose="05000000000000000000" pitchFamily="2" charset="2"/>
            </a:rPr>
            <a:t> de 5 O’s</a:t>
          </a:r>
          <a:endParaRPr lang="nl-NL" sz="1600" kern="1200" dirty="0"/>
        </a:p>
      </dsp:txBody>
      <dsp:txXfrm>
        <a:off x="5760645" y="4370716"/>
        <a:ext cx="2380685" cy="1166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53178" y="165470"/>
            <a:ext cx="3021189" cy="2482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4238" y="413676"/>
            <a:ext cx="2945659" cy="248206"/>
          </a:xfrm>
          <a:prstGeom prst="rect">
            <a:avLst/>
          </a:prstGeom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fld id="{DAA8FC1C-7538-4F4D-8AEA-1CAF0AD82998}" type="datetime1">
              <a:rPr lang="en-US"/>
              <a:pPr>
                <a:defRPr/>
              </a:pPr>
              <a:t>6/1/2016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758373" y="9431814"/>
            <a:ext cx="1812713" cy="3292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75530" y="165470"/>
            <a:ext cx="377649" cy="2482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fld id="{85C9C031-C815-EB49-A9BF-D69E3CF2D3B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81479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4715907"/>
            <a:ext cx="5211551" cy="4467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nl-NL" noProof="0" dirty="0" smtClean="0"/>
              <a:t>Click to </a:t>
            </a:r>
            <a:r>
              <a:rPr lang="nl-NL" noProof="0" dirty="0" err="1" smtClean="0"/>
              <a:t>edit</a:t>
            </a:r>
            <a:r>
              <a:rPr lang="nl-NL" noProof="0" dirty="0" smtClean="0"/>
              <a:t> </a:t>
            </a:r>
            <a:r>
              <a:rPr lang="nl-NL" noProof="0" dirty="0" err="1" smtClean="0"/>
              <a:t>Master</a:t>
            </a:r>
            <a:r>
              <a:rPr lang="nl-NL" noProof="0" dirty="0" smtClean="0"/>
              <a:t> </a:t>
            </a:r>
            <a:r>
              <a:rPr lang="nl-NL" noProof="0" dirty="0" err="1" smtClean="0"/>
              <a:t>text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styles</a:t>
            </a:r>
            <a:endParaRPr lang="nl-NL" noProof="0" dirty="0" smtClean="0"/>
          </a:p>
          <a:p>
            <a:pPr lvl="1"/>
            <a:r>
              <a:rPr lang="nl-NL" noProof="0" dirty="0" err="1" smtClean="0"/>
              <a:t>Second</a:t>
            </a:r>
            <a:r>
              <a:rPr lang="nl-NL" noProof="0" dirty="0" smtClean="0"/>
              <a:t> level</a:t>
            </a:r>
          </a:p>
          <a:p>
            <a:pPr lvl="2"/>
            <a:r>
              <a:rPr lang="nl-NL" noProof="0" dirty="0" err="1" smtClean="0"/>
              <a:t>Third</a:t>
            </a:r>
            <a:r>
              <a:rPr lang="nl-NL" noProof="0" dirty="0" smtClean="0"/>
              <a:t> level</a:t>
            </a:r>
          </a:p>
          <a:p>
            <a:pPr lvl="3"/>
            <a:r>
              <a:rPr lang="nl-NL" noProof="0" dirty="0" err="1" smtClean="0"/>
              <a:t>Fourth</a:t>
            </a:r>
            <a:r>
              <a:rPr lang="nl-NL" noProof="0" dirty="0" smtClean="0"/>
              <a:t> level</a:t>
            </a:r>
          </a:p>
          <a:p>
            <a:pPr lvl="4"/>
            <a:r>
              <a:rPr lang="nl-NL" noProof="0" dirty="0" err="1" smtClean="0"/>
              <a:t>Fifth</a:t>
            </a:r>
            <a:r>
              <a:rPr lang="nl-NL" noProof="0" dirty="0" smtClean="0"/>
              <a:t> level</a:t>
            </a:r>
            <a:endParaRPr lang="en-US" noProof="0" dirty="0"/>
          </a:p>
        </p:txBody>
      </p:sp>
      <p:sp>
        <p:nvSpPr>
          <p:cNvPr id="8" name="Header Placeholder 1"/>
          <p:cNvSpPr>
            <a:spLocks noGrp="1"/>
          </p:cNvSpPr>
          <p:nvPr>
            <p:ph type="hdr" sz="quarter"/>
          </p:nvPr>
        </p:nvSpPr>
        <p:spPr>
          <a:xfrm>
            <a:off x="453178" y="165470"/>
            <a:ext cx="3021189" cy="2482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4238" y="413676"/>
            <a:ext cx="2945659" cy="248206"/>
          </a:xfrm>
          <a:prstGeom prst="rect">
            <a:avLst/>
          </a:prstGeom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fld id="{489CCEB1-2515-B04C-B3CD-E9EC3FFE9CBC}" type="datetime1">
              <a:rPr lang="en-US"/>
              <a:pPr>
                <a:defRPr/>
              </a:pPr>
              <a:t>6/1/2016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4758373" y="9431814"/>
            <a:ext cx="1812713" cy="3292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75530" y="165470"/>
            <a:ext cx="377649" cy="2482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fld id="{AA868990-69CC-4A47-A914-E3DAA420343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52570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ts val="600"/>
      </a:spcAft>
      <a:buFont typeface="Lucida Grande" pitchFamily="-107" charset="0"/>
      <a:defRPr sz="900" b="1" kern="1200">
        <a:solidFill>
          <a:schemeClr val="tx1"/>
        </a:solidFill>
        <a:latin typeface="Arial"/>
        <a:ea typeface="ＭＳ Ｐゴシック" pitchFamily="-107" charset="-128"/>
        <a:cs typeface="Arial"/>
      </a:defRPr>
    </a:lvl1pPr>
    <a:lvl2pPr marL="185738" algn="l" defTabSz="457200" rtl="0" eaLnBrk="0" fontAlgn="base" hangingPunct="0">
      <a:spcBef>
        <a:spcPct val="30000"/>
      </a:spcBef>
      <a:spcAft>
        <a:spcPts val="600"/>
      </a:spcAft>
      <a:buFont typeface="Lucida Grande" pitchFamily="-107" charset="0"/>
      <a:defRPr sz="900" kern="1200">
        <a:solidFill>
          <a:schemeClr val="tx1"/>
        </a:solidFill>
        <a:latin typeface="Arial"/>
        <a:ea typeface="ＭＳ Ｐゴシック" pitchFamily="-107" charset="-128"/>
        <a:cs typeface="Arial"/>
      </a:defRPr>
    </a:lvl2pPr>
    <a:lvl3pPr marL="358775" algn="l" defTabSz="457200" rtl="0" eaLnBrk="0" fontAlgn="base" hangingPunct="0">
      <a:spcBef>
        <a:spcPct val="30000"/>
      </a:spcBef>
      <a:spcAft>
        <a:spcPts val="600"/>
      </a:spcAft>
      <a:buFont typeface="Lucida Grande" pitchFamily="-107" charset="0"/>
      <a:buChar char="-"/>
      <a:defRPr sz="900" kern="1200">
        <a:solidFill>
          <a:schemeClr val="tx1"/>
        </a:solidFill>
        <a:latin typeface="Arial"/>
        <a:ea typeface="ＭＳ Ｐゴシック" pitchFamily="-107" charset="-128"/>
        <a:cs typeface="Arial"/>
      </a:defRPr>
    </a:lvl3pPr>
    <a:lvl4pPr marL="539750" algn="l" defTabSz="457200" rtl="0" eaLnBrk="0" fontAlgn="base" hangingPunct="0">
      <a:spcBef>
        <a:spcPct val="30000"/>
      </a:spcBef>
      <a:spcAft>
        <a:spcPts val="600"/>
      </a:spcAft>
      <a:buFont typeface="Lucida Grande" pitchFamily="-107" charset="0"/>
      <a:defRPr sz="900" kern="1200">
        <a:solidFill>
          <a:schemeClr val="tx1"/>
        </a:solidFill>
        <a:latin typeface="Arial"/>
        <a:ea typeface="ＭＳ Ｐゴシック" pitchFamily="-107" charset="-128"/>
        <a:cs typeface="Arial"/>
      </a:defRPr>
    </a:lvl4pPr>
    <a:lvl5pPr marL="719138" algn="l" defTabSz="457200" rtl="0" eaLnBrk="0" fontAlgn="base" hangingPunct="0">
      <a:spcBef>
        <a:spcPct val="30000"/>
      </a:spcBef>
      <a:spcAft>
        <a:spcPts val="600"/>
      </a:spcAft>
      <a:buFont typeface="Lucida Grande" pitchFamily="-107" charset="0"/>
      <a:defRPr sz="700" kern="1200">
        <a:solidFill>
          <a:srgbClr val="CC006B"/>
        </a:solidFill>
        <a:latin typeface="Arial"/>
        <a:ea typeface="ＭＳ Ｐゴシック" pitchFamily="-107" charset="-128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INH_ppt_schetsbee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6425" y="862013"/>
            <a:ext cx="8537575" cy="59959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2" descr="Inholland_Hogeschool_Magenta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3" y="862013"/>
            <a:ext cx="2159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568450" y="1714500"/>
            <a:ext cx="7118350" cy="415925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defTabSz="914400">
              <a:defRPr/>
            </a:pPr>
            <a:r>
              <a:rPr lang="en-US" sz="1600" b="1" dirty="0" err="1" smtClean="0">
                <a:solidFill>
                  <a:schemeClr val="bg2"/>
                </a:solidFill>
                <a:ea typeface="Arial" pitchFamily="-107" charset="0"/>
                <a:cs typeface="Arial" pitchFamily="-107" charset="0"/>
              </a:rPr>
              <a:t>Agri</a:t>
            </a:r>
            <a:r>
              <a:rPr lang="en-US" sz="1600" b="1" dirty="0" smtClean="0">
                <a:solidFill>
                  <a:schemeClr val="bg2"/>
                </a:solidFill>
                <a:ea typeface="Arial" pitchFamily="-107" charset="0"/>
                <a:cs typeface="Arial" pitchFamily="-107" charset="0"/>
              </a:rPr>
              <a:t>, Food &amp; Life Sciences</a:t>
            </a:r>
            <a:endParaRPr lang="en-US" sz="1600" b="1" dirty="0">
              <a:solidFill>
                <a:schemeClr val="bg2"/>
              </a:solidFill>
              <a:ea typeface="Arial" pitchFamily="-107" charset="0"/>
              <a:cs typeface="Arial" pitchFamily="-107" charset="0"/>
            </a:endParaRPr>
          </a:p>
        </p:txBody>
      </p:sp>
      <p:pic>
        <p:nvPicPr>
          <p:cNvPr id="9" name="Picture 14" descr="Inholland_Hogeschool_Magenta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3" y="862013"/>
            <a:ext cx="2159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47664" y="2622656"/>
            <a:ext cx="6872400" cy="1310400"/>
          </a:xfrm>
        </p:spPr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 dirty="0" smtClean="0"/>
              <a:t>Onderzoeksagenda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7664" y="4944904"/>
            <a:ext cx="6285600" cy="122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="0" i="0" baseline="0">
                <a:solidFill>
                  <a:schemeClr val="bg1"/>
                </a:solidFill>
                <a:latin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Overleg domeindirecteuren</a:t>
            </a:r>
          </a:p>
          <a:p>
            <a:r>
              <a:rPr lang="nl-NL" dirty="0" smtClean="0"/>
              <a:t>Den Haag, 17 september 2015</a:t>
            </a:r>
            <a:endParaRPr lang="en-US" dirty="0"/>
          </a:p>
        </p:txBody>
      </p:sp>
      <p:pic>
        <p:nvPicPr>
          <p:cNvPr id="10" name="Picture 14" descr="Inholland_Hogeschool_Magenta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3" y="862013"/>
            <a:ext cx="2159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Inholland_Hogeschool_Magenta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3" y="862013"/>
            <a:ext cx="2159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Inholland_Hogeschool_Magenta.pd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01663" y="862013"/>
            <a:ext cx="2159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7100" y="430213"/>
            <a:ext cx="8216900" cy="64277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1" descr="Inholland_Monogram_P_Magenta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6200"/>
            <a:ext cx="569912" cy="568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12" descr="Inholland_Monogram_P_Magenta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6200"/>
            <a:ext cx="569912" cy="568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292400"/>
            <a:ext cx="7714800" cy="122400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14800" y="2610001"/>
            <a:ext cx="7444800" cy="3181199"/>
          </a:xfrm>
          <a:prstGeom prst="rect">
            <a:avLst/>
          </a:prstGeom>
        </p:spPr>
        <p:txBody>
          <a:bodyPr>
            <a:normAutofit/>
          </a:bodyPr>
          <a:lstStyle>
            <a:lvl2pPr marL="0" indent="0">
              <a:defRPr sz="3200" baseline="0">
                <a:solidFill>
                  <a:schemeClr val="bg1"/>
                </a:solidFill>
              </a:defRPr>
            </a:lvl2pPr>
          </a:lstStyle>
          <a:p>
            <a:pPr lvl="1"/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512CE3-47BB-FA40-B265-4332A816ECBB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9" name="Picture 12" descr="Inholland_Monogram_P_Magenta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6200"/>
            <a:ext cx="569912" cy="568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12" descr="Inholland_Monogram_P_Magenta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6200"/>
            <a:ext cx="569912" cy="568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12" descr="Inholland_Monogram_P_Magenta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6200"/>
            <a:ext cx="569912" cy="568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11" descr="inholland-hogeschool-wit-120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251075"/>
            <a:ext cx="432117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 descr="inholland-hogeschool-wit-120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51075"/>
            <a:ext cx="432117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3" descr="inholland-hogeschool-wit-120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51075"/>
            <a:ext cx="432117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3" descr="inholland-hogeschool-wit-120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51075"/>
            <a:ext cx="432117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13" descr="inholland-hogeschool-wit-1200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51075"/>
            <a:ext cx="432117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14800" y="2030412"/>
            <a:ext cx="7444800" cy="4103987"/>
          </a:xfrm>
          <a:prstGeom prst="rect">
            <a:avLst/>
          </a:prstGeom>
        </p:spPr>
        <p:txBody>
          <a:bodyPr>
            <a:normAutofit/>
          </a:bodyPr>
          <a:lstStyle>
            <a:lvl2pPr marL="0" indent="-342000">
              <a:spcBef>
                <a:spcPts val="4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000"/>
            </a:lvl2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42B6C-6C0E-1645-BA0F-9D86079C8522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14800" y="2030400"/>
            <a:ext cx="7444800" cy="409680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CD9B9-FA70-E542-91DB-95BE5BD62439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aders (vergelijk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259600" y="2030413"/>
            <a:ext cx="3600450" cy="4095750"/>
          </a:xfrm>
          <a:prstGeom prst="rect">
            <a:avLst/>
          </a:prstGeom>
        </p:spPr>
        <p:txBody>
          <a:bodyPr/>
          <a:lstStyle>
            <a:lvl2pPr marL="270000" indent="-270000">
              <a:buFont typeface="Lucida Grande"/>
              <a:buChar char="-"/>
              <a:defRPr/>
            </a:lvl2pPr>
            <a:lvl3pPr marL="270000" indent="-270000">
              <a:buFont typeface="Lucida Grande"/>
              <a:buChar char="-"/>
              <a:defRPr/>
            </a:lvl3pPr>
            <a:lvl4pPr marL="270000" indent="-270000">
              <a:buFont typeface="Lucida Grande"/>
              <a:buChar char="-"/>
              <a:defRPr/>
            </a:lvl4pPr>
            <a:lvl5pPr marL="270000" indent="-270000">
              <a:buFont typeface="Lucida Grande"/>
              <a:buChar char="-"/>
              <a:defRPr/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414800" y="2030413"/>
            <a:ext cx="3600000" cy="4095750"/>
          </a:xfrm>
          <a:prstGeom prst="rect">
            <a:avLst/>
          </a:prstGeom>
        </p:spPr>
        <p:txBody>
          <a:bodyPr/>
          <a:lstStyle>
            <a:lvl2pPr marL="270000" indent="-270000">
              <a:buFont typeface="Lucida Grande"/>
              <a:buChar char="-"/>
              <a:defRPr/>
            </a:lvl2pPr>
            <a:lvl3pPr marL="270000" indent="-270000">
              <a:buFont typeface="Lucida Grande"/>
              <a:buChar char="-"/>
              <a:defRPr/>
            </a:lvl3pPr>
            <a:lvl4pPr marL="270000" indent="-270000">
              <a:buFont typeface="Lucida Grande"/>
              <a:buChar char="-"/>
              <a:defRPr/>
            </a:lvl4pPr>
            <a:lvl5pPr marL="270000" indent="-270000">
              <a:buFont typeface="Lucida Grande"/>
              <a:buChar char="-"/>
              <a:defRPr/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3066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A2184-A2E4-994E-8A6D-743918E95AF7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4588" y="641350"/>
            <a:ext cx="7715250" cy="12239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3400" b="1" dirty="0">
              <a:solidFill>
                <a:schemeClr val="bg1"/>
              </a:solidFill>
              <a:latin typeface="Arial Narrow"/>
              <a:ea typeface="+mj-ea"/>
              <a:cs typeface="Arial Narrow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4588" y="641350"/>
            <a:ext cx="7715250" cy="12239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3400" b="1" dirty="0">
              <a:solidFill>
                <a:schemeClr val="bg1"/>
              </a:solidFill>
              <a:latin typeface="Arial Narrow"/>
              <a:ea typeface="+mj-ea"/>
              <a:cs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600" y="2030400"/>
            <a:ext cx="3600000" cy="4095763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 typeface="Lucida Grande"/>
              <a:buNone/>
              <a:defRPr sz="2800"/>
            </a:lvl1pPr>
            <a:lvl2pPr marL="90000" indent="-277200">
              <a:buClr>
                <a:schemeClr val="bg2"/>
              </a:buClr>
              <a:buFont typeface="Arial"/>
              <a:buNone/>
              <a:defRPr sz="2400" baseline="0"/>
            </a:lvl2pPr>
            <a:lvl3pPr marL="90000" indent="-277200">
              <a:buClr>
                <a:schemeClr val="bg2"/>
              </a:buClr>
              <a:buFont typeface="Wingdings" charset="2"/>
              <a:buAutoNum type="arabicPlain"/>
              <a:defRPr sz="2000"/>
            </a:lvl3pPr>
            <a:lvl4pPr marL="90000" indent="-277200">
              <a:buClr>
                <a:schemeClr val="bg2"/>
              </a:buClr>
              <a:buFont typeface="Wingdings" charset="2"/>
              <a:buAutoNum type="arabicPlain"/>
              <a:defRPr sz="1800"/>
            </a:lvl4pPr>
            <a:lvl5pPr marL="90000" indent="-277200">
              <a:buClr>
                <a:schemeClr val="bg2"/>
              </a:buClr>
              <a:buFont typeface="Wingdings" charset="2"/>
              <a:buAutoNum type="arabicPlain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428863" y="2030413"/>
            <a:ext cx="3600337" cy="4095750"/>
          </a:xfrm>
          <a:prstGeom prst="rect">
            <a:avLst/>
          </a:prstGeom>
        </p:spPr>
        <p:txBody>
          <a:bodyPr/>
          <a:lstStyle>
            <a:lvl2pPr marL="270000" indent="-270000">
              <a:buFont typeface="Lucida Grande"/>
              <a:buChar char="-"/>
              <a:defRPr/>
            </a:lvl2pPr>
            <a:lvl3pPr marL="270000" indent="-270000">
              <a:buFont typeface="Lucida Grande"/>
              <a:buChar char="-"/>
              <a:defRPr/>
            </a:lvl3pPr>
            <a:lvl4pPr marL="270000" indent="-270000">
              <a:buFont typeface="Lucida Grande"/>
              <a:buChar char="-"/>
              <a:defRPr/>
            </a:lvl4pPr>
            <a:lvl5pPr marL="270000" indent="-270000">
              <a:buFont typeface="Lucida Grande"/>
              <a:buChar char="-"/>
              <a:defRPr/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3066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D24A-6932-5646-A6E6-531FC1D590BD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44588" y="641350"/>
            <a:ext cx="7715250" cy="12239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3400" b="1" dirty="0">
              <a:solidFill>
                <a:schemeClr val="bg1"/>
              </a:solidFill>
              <a:latin typeface="Arial Narrow"/>
              <a:ea typeface="+mj-ea"/>
              <a:cs typeface="Arial Narrow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4588" y="641350"/>
            <a:ext cx="7715250" cy="12239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3400" b="1" dirty="0">
              <a:solidFill>
                <a:schemeClr val="bg1"/>
              </a:solidFill>
              <a:latin typeface="Arial Narrow"/>
              <a:ea typeface="+mj-ea"/>
              <a:cs typeface="Arial Narrow"/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1144588" y="641350"/>
            <a:ext cx="7715250" cy="12239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3400" b="1" dirty="0">
              <a:solidFill>
                <a:schemeClr val="bg1"/>
              </a:solidFill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atj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4800" y="2030400"/>
            <a:ext cx="3600000" cy="4095763"/>
          </a:xfrm>
          <a:prstGeom prst="rect">
            <a:avLst/>
          </a:prstGeom>
        </p:spPr>
        <p:txBody>
          <a:bodyPr/>
          <a:lstStyle>
            <a:lvl1pPr marL="0">
              <a:buFont typeface="Lucida Grande"/>
              <a:buNone/>
              <a:defRPr sz="2800"/>
            </a:lvl1pPr>
            <a:lvl2pPr marL="90000" indent="-277200">
              <a:buClr>
                <a:schemeClr val="bg2"/>
              </a:buClr>
              <a:buFont typeface="Arial"/>
              <a:buNone/>
              <a:defRPr sz="2400" baseline="0"/>
            </a:lvl2pPr>
            <a:lvl3pPr marL="90000" indent="-277200">
              <a:buClr>
                <a:schemeClr val="bg2"/>
              </a:buClr>
              <a:buFont typeface="Wingdings" charset="2"/>
              <a:buAutoNum type="arabicPlain"/>
              <a:defRPr sz="2000"/>
            </a:lvl3pPr>
            <a:lvl4pPr marL="90000" indent="-277200">
              <a:buClr>
                <a:schemeClr val="bg2"/>
              </a:buClr>
              <a:buFont typeface="Wingdings" charset="2"/>
              <a:buAutoNum type="arabicPlain"/>
              <a:defRPr sz="1800"/>
            </a:lvl4pPr>
            <a:lvl5pPr marL="90000" indent="-277200">
              <a:buClr>
                <a:schemeClr val="bg2"/>
              </a:buClr>
              <a:buFont typeface="Wingdings" charset="2"/>
              <a:buAutoNum type="arabicPlain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259263" y="2030413"/>
            <a:ext cx="3600337" cy="4095750"/>
          </a:xfrm>
          <a:prstGeom prst="rect">
            <a:avLst/>
          </a:prstGeom>
        </p:spPr>
        <p:txBody>
          <a:bodyPr/>
          <a:lstStyle>
            <a:lvl1pPr>
              <a:buFont typeface="Arial"/>
              <a:buNone/>
              <a:defRPr b="0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Lucida Grande"/>
              <a:buNone/>
              <a:defRPr b="0" baseline="0">
                <a:solidFill>
                  <a:schemeClr val="bg1"/>
                </a:solidFill>
                <a:latin typeface="+mn-lt"/>
              </a:defRPr>
            </a:lvl2pPr>
            <a:lvl3pPr marL="270000" indent="-270000">
              <a:buFont typeface="Lucida Grande"/>
              <a:buNone/>
              <a:defRPr b="0">
                <a:solidFill>
                  <a:schemeClr val="bg1"/>
                </a:solidFill>
                <a:latin typeface="+mn-lt"/>
              </a:defRPr>
            </a:lvl3pPr>
            <a:lvl4pPr marL="270000" indent="-270000">
              <a:buFont typeface="Lucida Grande"/>
              <a:buNone/>
              <a:defRPr b="0">
                <a:solidFill>
                  <a:schemeClr val="bg1"/>
                </a:solidFill>
                <a:latin typeface="+mn-lt"/>
              </a:defRPr>
            </a:lvl4pPr>
            <a:lvl5pPr marL="270000" indent="-270000">
              <a:buFont typeface="Lucida Grande"/>
              <a:buNone/>
              <a:defRPr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3066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3985E-61D9-EE46-9985-567891A6F13D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414225" y="2030413"/>
            <a:ext cx="7445375" cy="409575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3066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6C9AB-B09A-D340-A795-DDD0796AC23E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D55B9-09D1-2E4D-BE57-B898A4884D9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1B0B-A9D5-5E4E-AFD4-586E08F53997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7100" y="430213"/>
            <a:ext cx="8216900" cy="64277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44588" y="641350"/>
            <a:ext cx="77152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623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792389-44EE-A848-B4A3-7945D72D613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1029" name="Picture 7" descr="Inholland_Monogram_P_Wit.pd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76200"/>
            <a:ext cx="56991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14463" y="2030413"/>
            <a:ext cx="7445375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Niveau</a:t>
            </a:r>
            <a:r>
              <a:rPr lang="en-US" dirty="0"/>
              <a:t> </a:t>
            </a:r>
            <a:r>
              <a:rPr lang="en-US" dirty="0" err="1"/>
              <a:t>één</a:t>
            </a:r>
            <a:r>
              <a:rPr lang="en-US" dirty="0"/>
              <a:t> (</a:t>
            </a:r>
            <a:r>
              <a:rPr lang="en-US" dirty="0" err="1"/>
              <a:t>Koppen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twee (</a:t>
            </a:r>
            <a:r>
              <a:rPr lang="en-US" dirty="0" err="1"/>
              <a:t>Bodytekst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</a:t>
            </a:r>
            <a:r>
              <a:rPr lang="en-US" dirty="0" err="1"/>
              <a:t>drie</a:t>
            </a:r>
            <a:r>
              <a:rPr lang="en-US" dirty="0"/>
              <a:t> (</a:t>
            </a:r>
            <a:r>
              <a:rPr lang="en-US" dirty="0" err="1"/>
              <a:t>Opsomming</a:t>
            </a:r>
            <a:r>
              <a:rPr lang="en-US" dirty="0"/>
              <a:t>)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</a:t>
            </a:r>
            <a:r>
              <a:rPr lang="en-US" dirty="0" err="1"/>
              <a:t>vier</a:t>
            </a:r>
            <a:endParaRPr lang="en-US" dirty="0"/>
          </a:p>
          <a:p>
            <a:pPr lvl="4"/>
            <a:r>
              <a:rPr lang="en-US" dirty="0" err="1"/>
              <a:t>Niveau</a:t>
            </a:r>
            <a:r>
              <a:rPr lang="en-US" dirty="0"/>
              <a:t> </a:t>
            </a:r>
            <a:r>
              <a:rPr lang="en-US" dirty="0" err="1"/>
              <a:t>vijf</a:t>
            </a:r>
            <a:r>
              <a:rPr lang="en-US" dirty="0"/>
              <a:t> (</a:t>
            </a:r>
            <a:r>
              <a:rPr lang="en-US" dirty="0" err="1"/>
              <a:t>Noot</a:t>
            </a:r>
            <a:r>
              <a:rPr lang="en-US" dirty="0"/>
              <a:t>)</a:t>
            </a:r>
          </a:p>
        </p:txBody>
      </p:sp>
      <p:pic>
        <p:nvPicPr>
          <p:cNvPr id="1031" name="Picture 10" descr="Inholland_Monogram_P_Wit.pd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76200"/>
            <a:ext cx="56991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Inholland_Monogram_P_Wit.pd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76200"/>
            <a:ext cx="56991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Inholland_Monogram_P_Wit.pd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76200"/>
            <a:ext cx="56991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Inholland_Monogram_P_Wit.pdf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76200"/>
            <a:ext cx="56991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400" b="1" kern="1200">
          <a:solidFill>
            <a:schemeClr val="bg1"/>
          </a:solidFill>
          <a:latin typeface="Arial Narrow"/>
          <a:ea typeface="ＭＳ Ｐゴシック" pitchFamily="-107" charset="-128"/>
          <a:cs typeface="Arial Narrow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Tx/>
        <a:buNone/>
        <a:defRPr sz="2800" b="1" kern="1200">
          <a:solidFill>
            <a:schemeClr val="bg2"/>
          </a:solidFill>
          <a:latin typeface="Arial (Body)"/>
          <a:ea typeface="ＭＳ Ｐゴシック" pitchFamily="-107" charset="-128"/>
          <a:cs typeface="Arial (Body)"/>
        </a:defRPr>
      </a:lvl1pPr>
      <a:lvl2pPr marL="358775" indent="-179388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None/>
        <a:defRPr sz="2400" kern="1200">
          <a:solidFill>
            <a:schemeClr val="bg1"/>
          </a:solidFill>
          <a:latin typeface="Arial (Body)"/>
          <a:ea typeface="ＭＳ Ｐゴシック" pitchFamily="-107" charset="-128"/>
          <a:cs typeface="Arial (Body)"/>
        </a:defRPr>
      </a:lvl2pPr>
      <a:lvl3pPr marL="628650" indent="-269875" algn="l" defTabSz="457200" rtl="0" eaLnBrk="1" fontAlgn="base" hangingPunct="1">
        <a:spcBef>
          <a:spcPct val="20000"/>
        </a:spcBef>
        <a:spcAft>
          <a:spcPct val="0"/>
        </a:spcAft>
        <a:buSzPct val="100000"/>
        <a:buFont typeface="Lucida Grande" pitchFamily="-107" charset="0"/>
        <a:buChar char="-"/>
        <a:defRPr sz="2400" kern="1200">
          <a:solidFill>
            <a:schemeClr val="bg1"/>
          </a:solidFill>
          <a:latin typeface="Arial (Body)"/>
          <a:ea typeface="ＭＳ Ｐゴシック" pitchFamily="-107" charset="-128"/>
          <a:cs typeface="Arial (Body)"/>
        </a:defRPr>
      </a:lvl3pPr>
      <a:lvl4pPr marL="720000" indent="270000" algn="l" defTabSz="457200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 kern="1200">
          <a:solidFill>
            <a:schemeClr val="bg1"/>
          </a:solidFill>
          <a:latin typeface="Arial (Body)"/>
          <a:ea typeface="ＭＳ Ｐゴシック" pitchFamily="-107" charset="-128"/>
          <a:cs typeface="Arial (Body)"/>
        </a:defRPr>
      </a:lvl4pPr>
      <a:lvl5pPr marL="990000" indent="0" algn="l" defTabSz="457200" rtl="0" eaLnBrk="1" fontAlgn="base" hangingPunct="1">
        <a:spcBef>
          <a:spcPct val="20000"/>
        </a:spcBef>
        <a:spcAft>
          <a:spcPct val="0"/>
        </a:spcAft>
        <a:buSzPct val="100000"/>
        <a:buNone/>
        <a:defRPr sz="1600" kern="1200">
          <a:solidFill>
            <a:schemeClr val="bg2"/>
          </a:solidFill>
          <a:latin typeface="Arial (Body)"/>
          <a:ea typeface="ＭＳ Ｐゴシック" pitchFamily="-107" charset="-128"/>
          <a:cs typeface="Arial (Body)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2007-sjabloon1.sld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Transitiepaden AFL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179525790"/>
              </p:ext>
            </p:extLst>
          </p:nvPr>
        </p:nvGraphicFramePr>
        <p:xfrm>
          <a:off x="1043608" y="1204267"/>
          <a:ext cx="8102282" cy="5537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6D55B9-09D1-2E4D-BE57-B898A4884D9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541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 smtClean="0">
                <a:solidFill>
                  <a:srgbClr val="00B050"/>
                </a:solidFill>
              </a:rPr>
              <a:t>1. Naar </a:t>
            </a:r>
            <a:r>
              <a:rPr lang="nl-NL" sz="2000" dirty="0">
                <a:solidFill>
                  <a:srgbClr val="00B050"/>
                </a:solidFill>
              </a:rPr>
              <a:t>samenwerken binnen en tussen domeinen en met de 5 O’s</a:t>
            </a:r>
            <a:r>
              <a:rPr lang="nl-NL" sz="2000" dirty="0" smtClean="0">
                <a:solidFill>
                  <a:srgbClr val="00B050"/>
                </a:solidFill>
              </a:rPr>
              <a:t>:</a:t>
            </a:r>
            <a:br>
              <a:rPr lang="nl-NL" sz="2000" dirty="0" smtClean="0">
                <a:solidFill>
                  <a:srgbClr val="00B050"/>
                </a:solidFill>
              </a:rPr>
            </a:br>
            <a:r>
              <a:rPr lang="nl-NL" sz="3200" dirty="0" smtClean="0">
                <a:solidFill>
                  <a:srgbClr val="00B050"/>
                </a:solidFill>
              </a:rPr>
              <a:t>Investeren in voorkant en afstemming cycli</a:t>
            </a:r>
            <a:r>
              <a:rPr lang="nl-NL" sz="2000" dirty="0">
                <a:solidFill>
                  <a:srgbClr val="00B050"/>
                </a:solidFill>
              </a:rPr>
              <a:t/>
            </a:r>
            <a:br>
              <a:rPr lang="nl-NL" sz="2000" dirty="0">
                <a:solidFill>
                  <a:srgbClr val="00B050"/>
                </a:solidFill>
              </a:rPr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27448"/>
            <a:ext cx="5365513" cy="285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588224" y="1772816"/>
            <a:ext cx="1656184" cy="288032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Voorkant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88224" y="3861048"/>
            <a:ext cx="1656184" cy="288032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Achterkant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44858" y="2276872"/>
            <a:ext cx="1255534" cy="28803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chemeClr val="bg1"/>
                </a:solidFill>
              </a:rPr>
              <a:t>Afstemming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44858" y="2636912"/>
            <a:ext cx="1255534" cy="28803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chemeClr val="bg1"/>
                </a:solidFill>
              </a:rPr>
              <a:t>Afstemming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44858" y="3010272"/>
            <a:ext cx="1255534" cy="28803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Afstemming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44858" y="3356992"/>
            <a:ext cx="1255534" cy="28803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Afstemming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99792" y="2420888"/>
            <a:ext cx="18002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99792" y="2780928"/>
            <a:ext cx="18002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99792" y="3212976"/>
            <a:ext cx="18002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99792" y="3501008"/>
            <a:ext cx="18002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36096" y="2420888"/>
            <a:ext cx="144016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36096" y="2780928"/>
            <a:ext cx="144016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36096" y="3140968"/>
            <a:ext cx="144016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36096" y="3501008"/>
            <a:ext cx="144016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43608" y="4653136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</a:rPr>
              <a:t>Vraagstukken bij inrichten en operationaliseren onderzoekcyclus: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bg1"/>
                </a:solidFill>
              </a:rPr>
              <a:t>Onderzoekcyclus belegd in 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bg1"/>
                </a:solidFill>
              </a:rPr>
              <a:t>Realiseren gezamenlijk eigenaarschap over Onderzoekcyclus bij </a:t>
            </a:r>
            <a:r>
              <a:rPr lang="nl-NL" sz="1400" dirty="0" err="1" smtClean="0">
                <a:solidFill>
                  <a:schemeClr val="bg1"/>
                </a:solidFill>
              </a:rPr>
              <a:t>TL’s</a:t>
            </a:r>
            <a:r>
              <a:rPr lang="nl-NL" sz="1400" dirty="0" smtClean="0">
                <a:solidFill>
                  <a:schemeClr val="bg1"/>
                </a:solidFill>
              </a:rPr>
              <a:t>/</a:t>
            </a:r>
            <a:r>
              <a:rPr lang="nl-NL" sz="1400" dirty="0" err="1" smtClean="0">
                <a:solidFill>
                  <a:schemeClr val="bg1"/>
                </a:solidFill>
              </a:rPr>
              <a:t>CoE</a:t>
            </a:r>
            <a:r>
              <a:rPr lang="nl-NL" sz="1400" dirty="0" smtClean="0">
                <a:solidFill>
                  <a:schemeClr val="bg1"/>
                </a:solidFill>
              </a:rPr>
              <a:t>-trekkers/Lectoren</a:t>
            </a:r>
            <a:endParaRPr lang="nl-NL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bg1"/>
                </a:solidFill>
              </a:rPr>
              <a:t>Benoemen afstemmingsmomenten in RIC tussen “Onderwijs/</a:t>
            </a:r>
            <a:r>
              <a:rPr lang="nl-NL" sz="1400" dirty="0" err="1" smtClean="0">
                <a:solidFill>
                  <a:schemeClr val="bg1"/>
                </a:solidFill>
              </a:rPr>
              <a:t>CoE</a:t>
            </a:r>
            <a:r>
              <a:rPr lang="nl-NL" sz="1400" dirty="0" smtClean="0">
                <a:solidFill>
                  <a:schemeClr val="bg1"/>
                </a:solidFill>
              </a:rPr>
              <a:t>-trekkers/Lectoren”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bg1"/>
                </a:solidFill>
              </a:rPr>
              <a:t>Benoemen rol 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bg1"/>
                </a:solidFill>
              </a:rPr>
              <a:t>Inrichten proces met taken, bevoegdheden en verantwoordelijkheden voor deelnemers 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bg1"/>
                </a:solidFill>
              </a:rPr>
              <a:t>Ontwikkelen tool voor online/up </a:t>
            </a:r>
            <a:r>
              <a:rPr lang="nl-NL" sz="1400" dirty="0" err="1" smtClean="0">
                <a:solidFill>
                  <a:schemeClr val="bg1"/>
                </a:solidFill>
              </a:rPr>
              <a:t>to</a:t>
            </a:r>
            <a:r>
              <a:rPr lang="nl-NL" sz="1400" dirty="0" smtClean="0">
                <a:solidFill>
                  <a:schemeClr val="bg1"/>
                </a:solidFill>
              </a:rPr>
              <a:t> date pipeline van onderzoeksopdrachten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bg1"/>
                </a:solidFill>
              </a:rPr>
              <a:t>Inrichten “accountmanagement” AFL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bg1"/>
                </a:solidFill>
              </a:rPr>
              <a:t>Definiëren mogelijkheden voor win/win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bg1"/>
                </a:solidFill>
              </a:rPr>
              <a:t>Communicatie in- en extern (o.a. menukaarten)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6D55B9-09D1-2E4D-BE57-B898A4884D9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51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2. Naar stuurinformatie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403681" y="1556792"/>
            <a:ext cx="7444800" cy="1872208"/>
          </a:xfrm>
        </p:spPr>
        <p:txBody>
          <a:bodyPr/>
          <a:lstStyle/>
          <a:p>
            <a:r>
              <a:rPr lang="nl-NL" sz="1800" dirty="0" smtClean="0"/>
              <a:t>Doelstellingen 31-12-2017</a:t>
            </a:r>
          </a:p>
          <a:p>
            <a:pPr marL="285750" indent="-285750">
              <a:buFontTx/>
              <a:buChar char="-"/>
            </a:pPr>
            <a:r>
              <a:rPr lang="nl-NL" sz="1800" dirty="0" smtClean="0">
                <a:solidFill>
                  <a:schemeClr val="bg1"/>
                </a:solidFill>
              </a:rPr>
              <a:t>Adequate projectadministratie en daaruit beschikbare stuurinformatie</a:t>
            </a:r>
          </a:p>
          <a:p>
            <a:pPr marL="285750" indent="-285750">
              <a:buFontTx/>
              <a:buChar char="-"/>
            </a:pPr>
            <a:r>
              <a:rPr lang="nl-NL" sz="1800" dirty="0" smtClean="0">
                <a:solidFill>
                  <a:schemeClr val="bg1"/>
                </a:solidFill>
              </a:rPr>
              <a:t>Adequate financiële, administratieve en juridische ondersteuning bij projectacquisitie</a:t>
            </a:r>
            <a:endParaRPr lang="nl-NL" sz="18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l-NL" sz="1800" dirty="0" smtClean="0">
                <a:solidFill>
                  <a:schemeClr val="bg1"/>
                </a:solidFill>
              </a:rPr>
              <a:t>Adequate organisatie en processen onderwijslogistiek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0311111"/>
              </p:ext>
            </p:extLst>
          </p:nvPr>
        </p:nvGraphicFramePr>
        <p:xfrm>
          <a:off x="1403681" y="3645024"/>
          <a:ext cx="6840727" cy="2258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27"/>
              </a:tblGrid>
              <a:tr h="362983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Acties en projecten</a:t>
                      </a:r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62983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Ontwikkelen</a:t>
                      </a:r>
                      <a:r>
                        <a:rPr lang="nl-NL" sz="1400" baseline="0" dirty="0" smtClean="0"/>
                        <a:t>, inrichten en implementeren projectadministratie</a:t>
                      </a:r>
                      <a:endParaRPr lang="en-US" sz="1400" dirty="0"/>
                    </a:p>
                  </a:txBody>
                  <a:tcPr/>
                </a:tc>
              </a:tr>
              <a:tr h="507181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Organiseren</a:t>
                      </a:r>
                      <a:r>
                        <a:rPr lang="nl-NL" sz="1400" baseline="0" dirty="0" smtClean="0"/>
                        <a:t> financiële, administratieve en juridische ondersteuning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projectaanvragen</a:t>
                      </a:r>
                      <a:endParaRPr lang="nl-NL" sz="1400" dirty="0" smtClean="0"/>
                    </a:p>
                  </a:txBody>
                  <a:tcPr/>
                </a:tc>
              </a:tr>
              <a:tr h="507181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Plan</a:t>
                      </a:r>
                      <a:r>
                        <a:rPr lang="nl-NL" sz="1400" baseline="0" dirty="0" smtClean="0"/>
                        <a:t> van aanpak verbeteren processen Onderwijslogistiek</a:t>
                      </a:r>
                      <a:endParaRPr lang="en-US" sz="1400" dirty="0"/>
                    </a:p>
                  </a:txBody>
                  <a:tcPr/>
                </a:tc>
              </a:tr>
              <a:tr h="507181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Verbeterplan</a:t>
                      </a:r>
                      <a:r>
                        <a:rPr lang="nl-NL" sz="1400" baseline="0" dirty="0" smtClean="0"/>
                        <a:t> plannen en roosteren (duidelijkheid </a:t>
                      </a:r>
                      <a:r>
                        <a:rPr lang="nl-NL" sz="1400" baseline="0" dirty="0" err="1" smtClean="0"/>
                        <a:t>Quintec</a:t>
                      </a:r>
                      <a:r>
                        <a:rPr lang="nl-NL" sz="1400" baseline="0" dirty="0" smtClean="0"/>
                        <a:t>/</a:t>
                      </a:r>
                      <a:r>
                        <a:rPr lang="nl-NL" sz="1400" baseline="0" dirty="0" err="1" smtClean="0"/>
                        <a:t>TimeTell</a:t>
                      </a:r>
                      <a:r>
                        <a:rPr lang="nl-NL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B6CD9B9-FA70-E542-91DB-95BE5BD6243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764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B050"/>
                </a:solidFill>
              </a:rPr>
              <a:t>3</a:t>
            </a:r>
            <a:r>
              <a:rPr lang="nl-NL" dirty="0" smtClean="0">
                <a:solidFill>
                  <a:srgbClr val="00B050"/>
                </a:solidFill>
              </a:rPr>
              <a:t>. Naar “durf te leren”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4588" y="1899989"/>
            <a:ext cx="3857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</a:rPr>
              <a:t>Waar staan we?</a:t>
            </a:r>
          </a:p>
          <a:p>
            <a:pPr marL="285750" indent="-285750">
              <a:buFontTx/>
              <a:buChar char="-"/>
            </a:pPr>
            <a:r>
              <a:rPr lang="nl-NL" sz="1400" dirty="0" smtClean="0">
                <a:solidFill>
                  <a:schemeClr val="bg1"/>
                </a:solidFill>
              </a:rPr>
              <a:t>Inzetten transitie naar Kenniscentrum getuigt van durf om te leren</a:t>
            </a:r>
          </a:p>
          <a:p>
            <a:pPr marL="285750" indent="-285750">
              <a:buFontTx/>
              <a:buChar char="-"/>
            </a:pPr>
            <a:r>
              <a:rPr lang="nl-NL" sz="1400" dirty="0" smtClean="0">
                <a:solidFill>
                  <a:schemeClr val="bg1"/>
                </a:solidFill>
              </a:rPr>
              <a:t>Komen in fase van bereiken “</a:t>
            </a:r>
            <a:r>
              <a:rPr lang="nl-NL" sz="1400" dirty="0" err="1" smtClean="0">
                <a:solidFill>
                  <a:schemeClr val="bg1"/>
                </a:solidFill>
              </a:rPr>
              <a:t>tipping</a:t>
            </a:r>
            <a:r>
              <a:rPr lang="nl-NL" sz="1400" dirty="0" smtClean="0">
                <a:solidFill>
                  <a:schemeClr val="bg1"/>
                </a:solidFill>
              </a:rPr>
              <a:t> point” </a:t>
            </a:r>
          </a:p>
          <a:p>
            <a:pPr marL="285750" indent="-285750">
              <a:buFontTx/>
              <a:buChar char="-"/>
            </a:pPr>
            <a:endParaRPr lang="nl-NL" sz="14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nl-NL" sz="14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4588" y="3645024"/>
            <a:ext cx="771525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</a:rPr>
              <a:t>Volgende stappen:</a:t>
            </a:r>
          </a:p>
          <a:p>
            <a:pPr marL="285750" indent="-285750">
              <a:buFontTx/>
              <a:buChar char="-"/>
            </a:pPr>
            <a:r>
              <a:rPr lang="nl-NL" sz="1400" dirty="0" smtClean="0">
                <a:solidFill>
                  <a:schemeClr val="bg1"/>
                </a:solidFill>
              </a:rPr>
              <a:t>Investeren in beeldvorming over en delen van visie met BDO en medewerkers</a:t>
            </a:r>
          </a:p>
          <a:p>
            <a:pPr marL="285750" indent="-285750">
              <a:buFontTx/>
              <a:buChar char="-"/>
            </a:pPr>
            <a:r>
              <a:rPr lang="nl-NL" sz="1400" dirty="0" smtClean="0">
                <a:solidFill>
                  <a:schemeClr val="bg1"/>
                </a:solidFill>
              </a:rPr>
              <a:t>Uitwerken en implementeren 4R-model met aangeven verwachtingen, aspecten rond gedrag en houding en te maken afspraken</a:t>
            </a:r>
          </a:p>
          <a:p>
            <a:pPr marL="285750" indent="-285750">
              <a:buFontTx/>
              <a:buChar char="-"/>
            </a:pPr>
            <a:r>
              <a:rPr lang="nl-NL" sz="1400" dirty="0" smtClean="0">
                <a:solidFill>
                  <a:schemeClr val="bg1"/>
                </a:solidFill>
              </a:rPr>
              <a:t>Implementeren 4R-model in combinatie met docentrollen: is andere dimensie die over alle rollen heen</a:t>
            </a:r>
          </a:p>
          <a:p>
            <a:pPr marL="285750" indent="-285750">
              <a:buFontTx/>
              <a:buChar char="-"/>
            </a:pPr>
            <a:r>
              <a:rPr lang="nl-NL" sz="1400" dirty="0" smtClean="0">
                <a:solidFill>
                  <a:schemeClr val="bg1"/>
                </a:solidFill>
              </a:rPr>
              <a:t>Creëren experimenteerruimte / Opdrachten om met “ruimte” ontwikkelingen in gang te zetten</a:t>
            </a:r>
          </a:p>
          <a:p>
            <a:pPr marL="285750" indent="-285750">
              <a:buFontTx/>
              <a:buChar char="-"/>
            </a:pPr>
            <a:r>
              <a:rPr lang="nl-NL" sz="1400" dirty="0" smtClean="0">
                <a:solidFill>
                  <a:schemeClr val="bg1"/>
                </a:solidFill>
              </a:rPr>
              <a:t>Teamontwikkeling, opleidingen en trainingen richten op combinatie van docentrollen en 4R-model</a:t>
            </a:r>
          </a:p>
          <a:p>
            <a:pPr marL="285750" indent="-285750">
              <a:buFontTx/>
              <a:buChar char="-"/>
            </a:pPr>
            <a:r>
              <a:rPr lang="nl-NL" sz="1400" dirty="0" smtClean="0">
                <a:solidFill>
                  <a:schemeClr val="bg1"/>
                </a:solidFill>
              </a:rPr>
              <a:t>Management Development ontwikkelen</a:t>
            </a:r>
          </a:p>
          <a:p>
            <a:pPr marL="285750" indent="-285750">
              <a:buFontTx/>
              <a:buChar char="-"/>
            </a:pPr>
            <a:r>
              <a:rPr lang="nl-NL" sz="1400" dirty="0" smtClean="0">
                <a:solidFill>
                  <a:schemeClr val="bg1"/>
                </a:solidFill>
              </a:rPr>
              <a:t>Doorstroombeleid ontwikkelen</a:t>
            </a:r>
          </a:p>
          <a:p>
            <a:pPr marL="285750" indent="-285750">
              <a:buFontTx/>
              <a:buChar char="-"/>
            </a:pPr>
            <a:r>
              <a:rPr lang="nl-NL" sz="1400" dirty="0" smtClean="0">
                <a:solidFill>
                  <a:schemeClr val="bg1"/>
                </a:solidFill>
              </a:rPr>
              <a:t>Samenwerking Staven met Domein(en) ontwikkelen </a:t>
            </a:r>
            <a:r>
              <a:rPr lang="nl-NL" sz="1400" dirty="0" err="1" smtClean="0">
                <a:solidFill>
                  <a:schemeClr val="bg1"/>
                </a:solidFill>
              </a:rPr>
              <a:t>a.h.v</a:t>
            </a:r>
            <a:r>
              <a:rPr lang="nl-NL" sz="1400" dirty="0" smtClean="0">
                <a:solidFill>
                  <a:schemeClr val="bg1"/>
                </a:solidFill>
              </a:rPr>
              <a:t>. 4R-model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B6CD9B9-FA70-E542-91DB-95BE5BD6243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51710639"/>
              </p:ext>
            </p:extLst>
          </p:nvPr>
        </p:nvGraphicFramePr>
        <p:xfrm>
          <a:off x="5002213" y="468838"/>
          <a:ext cx="4141787" cy="3104179"/>
        </p:xfrm>
        <a:graphic>
          <a:graphicData uri="http://schemas.openxmlformats.org/presentationml/2006/ole">
            <p:oleObj spid="_x0000_s1033" name="Slide" r:id="rId3" imgW="4564404" imgH="3422788" progId="PowerPoint.Template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604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B050"/>
                </a:solidFill>
              </a:rPr>
              <a:t>4</a:t>
            </a:r>
            <a:r>
              <a:rPr lang="nl-NL" dirty="0" smtClean="0">
                <a:solidFill>
                  <a:srgbClr val="00B050"/>
                </a:solidFill>
              </a:rPr>
              <a:t>. Naar leerprocessen met de 5 O’s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414800" y="2030400"/>
            <a:ext cx="7444800" cy="1470608"/>
          </a:xfrm>
        </p:spPr>
        <p:txBody>
          <a:bodyPr/>
          <a:lstStyle/>
          <a:p>
            <a:r>
              <a:rPr lang="nl-NL" sz="1800" dirty="0" smtClean="0"/>
              <a:t>Doelstellingen 31-12-2017</a:t>
            </a:r>
          </a:p>
          <a:p>
            <a:pPr marL="285750" indent="-285750">
              <a:buFontTx/>
              <a:buChar char="-"/>
            </a:pPr>
            <a:r>
              <a:rPr lang="nl-NL" sz="1800" dirty="0" smtClean="0">
                <a:solidFill>
                  <a:schemeClr val="bg1"/>
                </a:solidFill>
              </a:rPr>
              <a:t>Onderwijsvisie AFL en opleidingen</a:t>
            </a:r>
          </a:p>
          <a:p>
            <a:pPr marL="285750" indent="-285750">
              <a:buFontTx/>
              <a:buChar char="-"/>
            </a:pPr>
            <a:r>
              <a:rPr lang="nl-NL" sz="1800" dirty="0" smtClean="0">
                <a:solidFill>
                  <a:schemeClr val="bg1"/>
                </a:solidFill>
              </a:rPr>
              <a:t>Plan voor verdere ontwikkeling flexibilsering curricula</a:t>
            </a:r>
          </a:p>
          <a:p>
            <a:pPr marL="285750" indent="-285750">
              <a:buFontTx/>
              <a:buChar char="-"/>
            </a:pPr>
            <a:r>
              <a:rPr lang="nl-NL" sz="1800" dirty="0" smtClean="0">
                <a:solidFill>
                  <a:schemeClr val="bg1"/>
                </a:solidFill>
              </a:rPr>
              <a:t>Implementatie (pilots) DLWO</a:t>
            </a:r>
          </a:p>
          <a:p>
            <a:endParaRPr lang="nl-NL" sz="1400" dirty="0" smtClean="0">
              <a:solidFill>
                <a:schemeClr val="bg1"/>
              </a:solidFill>
            </a:endParaRPr>
          </a:p>
          <a:p>
            <a:endParaRPr lang="nl-NL" sz="1400" dirty="0" smtClean="0">
              <a:solidFill>
                <a:schemeClr val="bg1"/>
              </a:solidFill>
            </a:endParaRPr>
          </a:p>
          <a:p>
            <a:endParaRPr lang="nl-NL" sz="1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3681613"/>
              </p:ext>
            </p:extLst>
          </p:nvPr>
        </p:nvGraphicFramePr>
        <p:xfrm>
          <a:off x="1419126" y="3717032"/>
          <a:ext cx="654157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1576"/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Acties en projecten</a:t>
                      </a:r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Onderwijsvisie</a:t>
                      </a:r>
                      <a:r>
                        <a:rPr lang="nl-NL" sz="1400" baseline="0" dirty="0" smtClean="0"/>
                        <a:t> AFL en opleidingen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Plan</a:t>
                      </a:r>
                      <a:r>
                        <a:rPr lang="nl-NL" sz="1400" baseline="0" dirty="0" smtClean="0"/>
                        <a:t> flexibilisering curricula </a:t>
                      </a:r>
                      <a:endParaRPr lang="nl-NL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Implementatie pilots DLWO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B6CD9B9-FA70-E542-91DB-95BE5BD6243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22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B050"/>
                </a:solidFill>
              </a:rPr>
              <a:t>5</a:t>
            </a:r>
            <a:r>
              <a:rPr lang="nl-NL" dirty="0" smtClean="0">
                <a:solidFill>
                  <a:srgbClr val="00B050"/>
                </a:solidFill>
              </a:rPr>
              <a:t>. Naar impact voor studenten en de 5 O’s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97583" y="1412776"/>
            <a:ext cx="7444800" cy="1656184"/>
          </a:xfrm>
        </p:spPr>
        <p:txBody>
          <a:bodyPr/>
          <a:lstStyle/>
          <a:p>
            <a:r>
              <a:rPr lang="nl-NL" sz="1800" dirty="0" smtClean="0"/>
              <a:t>Doelstellingen 31-12-2017</a:t>
            </a:r>
          </a:p>
          <a:p>
            <a:pPr marL="285750" indent="-285750">
              <a:buFontTx/>
              <a:buChar char="-"/>
            </a:pPr>
            <a:r>
              <a:rPr lang="nl-NL" sz="1800" dirty="0" smtClean="0">
                <a:solidFill>
                  <a:schemeClr val="bg1"/>
                </a:solidFill>
              </a:rPr>
              <a:t>Monitor tevredenheid 5O’s</a:t>
            </a:r>
          </a:p>
          <a:p>
            <a:pPr marL="285750" indent="-285750">
              <a:buFontTx/>
              <a:buChar char="-"/>
            </a:pPr>
            <a:r>
              <a:rPr lang="nl-NL" sz="1800" dirty="0" smtClean="0">
                <a:solidFill>
                  <a:schemeClr val="bg1"/>
                </a:solidFill>
              </a:rPr>
              <a:t>Communicatieplan betrekken studenten en medewerkers bij “samenwerken met de 5O’s”</a:t>
            </a:r>
          </a:p>
          <a:p>
            <a:pPr marL="285750" indent="-285750">
              <a:buFontTx/>
              <a:buChar char="-"/>
            </a:pPr>
            <a:r>
              <a:rPr lang="nl-NL" sz="1800" smtClean="0">
                <a:solidFill>
                  <a:schemeClr val="bg1"/>
                </a:solidFill>
              </a:rPr>
              <a:t>Alumnibeleid ingevoerd</a:t>
            </a:r>
            <a:endParaRPr lang="nl-NL" sz="1800" dirty="0" smtClean="0">
              <a:solidFill>
                <a:schemeClr val="bg1"/>
              </a:solidFill>
            </a:endParaRPr>
          </a:p>
          <a:p>
            <a:endParaRPr lang="nl-NL" sz="1400" dirty="0" smtClean="0">
              <a:solidFill>
                <a:schemeClr val="bg1"/>
              </a:solidFill>
            </a:endParaRPr>
          </a:p>
          <a:p>
            <a:endParaRPr lang="nl-NL" sz="1400" dirty="0" smtClean="0">
              <a:solidFill>
                <a:schemeClr val="bg1"/>
              </a:solidFill>
            </a:endParaRPr>
          </a:p>
          <a:p>
            <a:endParaRPr lang="nl-NL" sz="1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958989"/>
              </p:ext>
            </p:extLst>
          </p:nvPr>
        </p:nvGraphicFramePr>
        <p:xfrm>
          <a:off x="1414800" y="3356992"/>
          <a:ext cx="704563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5632"/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Acties en projecten</a:t>
                      </a:r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Ontwikkelen communicatieplan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Activiteitenkalender voor “Impact</a:t>
                      </a:r>
                      <a:r>
                        <a:rPr lang="nl-NL" sz="1400" baseline="0" dirty="0" smtClean="0"/>
                        <a:t>”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smtClean="0"/>
                        <a:t>Alumnibeleid</a:t>
                      </a:r>
                      <a:r>
                        <a:rPr lang="nl-NL" sz="1400" baseline="0" smtClean="0"/>
                        <a:t> vastgesteld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Plan</a:t>
                      </a:r>
                      <a:r>
                        <a:rPr lang="nl-NL" sz="1400" baseline="0" dirty="0" smtClean="0"/>
                        <a:t> voor ontwikkeling tevredenheid 5 O’s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Uitvoeren en implementeren resultaten OOO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B6CD9B9-FA70-E542-91DB-95BE5BD6243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22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H_AGR_01">
  <a:themeElements>
    <a:clrScheme name="Inholland Domein AGR">
      <a:dk1>
        <a:sysClr val="windowText" lastClr="000000"/>
      </a:dk1>
      <a:lt1>
        <a:sysClr val="window" lastClr="FFFFFF"/>
      </a:lt1>
      <a:dk2>
        <a:srgbClr val="67AE3E"/>
      </a:dk2>
      <a:lt2>
        <a:srgbClr val="E3027F"/>
      </a:lt2>
      <a:accent1>
        <a:srgbClr val="6F2C91"/>
      </a:accent1>
      <a:accent2>
        <a:srgbClr val="0066B3"/>
      </a:accent2>
      <a:accent3>
        <a:srgbClr val="B02A30"/>
      </a:accent3>
      <a:accent4>
        <a:srgbClr val="009F8E"/>
      </a:accent4>
      <a:accent5>
        <a:srgbClr val="D3B21B"/>
      </a:accent5>
      <a:accent6>
        <a:srgbClr val="826B63"/>
      </a:accent6>
      <a:hlink>
        <a:srgbClr val="F78C1E"/>
      </a:hlink>
      <a:folHlink>
        <a:srgbClr val="FFFF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INH_AGR_01.thmx</Template>
  <TotalTime>3529</TotalTime>
  <Words>422</Words>
  <Application>Microsoft Office PowerPoint</Application>
  <PresentationFormat>Diavoorstelling (4:3)</PresentationFormat>
  <Paragraphs>80</Paragraphs>
  <Slides>6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8" baseType="lpstr">
      <vt:lpstr>INH_AGR_01</vt:lpstr>
      <vt:lpstr>Slide</vt:lpstr>
      <vt:lpstr>Transitiepaden AFL</vt:lpstr>
      <vt:lpstr>1. Naar samenwerken binnen en tussen domeinen en met de 5 O’s: Investeren in voorkant en afstemming cycli </vt:lpstr>
      <vt:lpstr>2. Naar stuurinformatie</vt:lpstr>
      <vt:lpstr>3. Naar “durf te leren”</vt:lpstr>
      <vt:lpstr>4. Naar leerprocessen met de 5 O’s</vt:lpstr>
      <vt:lpstr>5. Naar impact voor studenten en de 5 O’s</vt:lpstr>
    </vt:vector>
  </TitlesOfParts>
  <Company>Inholland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Inholland presentatie</dc:title>
  <dc:creator>Gerard</dc:creator>
  <cp:lastModifiedBy>Gonneke</cp:lastModifiedBy>
  <cp:revision>359</cp:revision>
  <cp:lastPrinted>2015-01-31T13:24:47Z</cp:lastPrinted>
  <dcterms:created xsi:type="dcterms:W3CDTF">2011-02-27T01:30:37Z</dcterms:created>
  <dcterms:modified xsi:type="dcterms:W3CDTF">2016-06-01T13:09:55Z</dcterms:modified>
</cp:coreProperties>
</file>